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Lst>
  <p:sldSz cy="5143500" cx="9144000"/>
  <p:notesSz cx="6858000" cy="9144000"/>
  <p:embeddedFontLst>
    <p:embeddedFont>
      <p:font typeface="Roboto Slab"/>
      <p:regular r:id="rId34"/>
      <p:bold r:id="rId35"/>
    </p:embeddedFont>
    <p:embeddedFont>
      <p:font typeface="Roboto"/>
      <p:regular r:id="rId36"/>
      <p:bold r:id="rId37"/>
      <p:italic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slide" Target="slides/slide29.xml"/><Relationship Id="rId10" Type="http://schemas.openxmlformats.org/officeDocument/2006/relationships/slide" Target="slides/slide6.xml"/><Relationship Id="rId32" Type="http://schemas.openxmlformats.org/officeDocument/2006/relationships/slide" Target="slides/slide28.xml"/><Relationship Id="rId13" Type="http://schemas.openxmlformats.org/officeDocument/2006/relationships/slide" Target="slides/slide9.xml"/><Relationship Id="rId35" Type="http://schemas.openxmlformats.org/officeDocument/2006/relationships/font" Target="fonts/RobotoSlab-bold.fntdata"/><Relationship Id="rId12" Type="http://schemas.openxmlformats.org/officeDocument/2006/relationships/slide" Target="slides/slide8.xml"/><Relationship Id="rId34" Type="http://schemas.openxmlformats.org/officeDocument/2006/relationships/font" Target="fonts/RobotoSlab-regular.fntdata"/><Relationship Id="rId15" Type="http://schemas.openxmlformats.org/officeDocument/2006/relationships/slide" Target="slides/slide11.xml"/><Relationship Id="rId37" Type="http://schemas.openxmlformats.org/officeDocument/2006/relationships/font" Target="fonts/Roboto-bold.fntdata"/><Relationship Id="rId14" Type="http://schemas.openxmlformats.org/officeDocument/2006/relationships/slide" Target="slides/slide10.xml"/><Relationship Id="rId36" Type="http://schemas.openxmlformats.org/officeDocument/2006/relationships/font" Target="fonts/Roboto-regular.fntdata"/><Relationship Id="rId17" Type="http://schemas.openxmlformats.org/officeDocument/2006/relationships/slide" Target="slides/slide13.xml"/><Relationship Id="rId39" Type="http://schemas.openxmlformats.org/officeDocument/2006/relationships/font" Target="fonts/Roboto-boldItalic.fntdata"/><Relationship Id="rId16" Type="http://schemas.openxmlformats.org/officeDocument/2006/relationships/slide" Target="slides/slide12.xml"/><Relationship Id="rId38" Type="http://schemas.openxmlformats.org/officeDocument/2006/relationships/font" Target="fonts/Roboto-italic.fntdata"/><Relationship Id="rId19" Type="http://schemas.openxmlformats.org/officeDocument/2006/relationships/slide" Target="slides/slide15.xml"/><Relationship Id="rId18" Type="http://schemas.openxmlformats.org/officeDocument/2006/relationships/slide" Target="slides/slide14.xml"/></Relationships>
</file>

<file path=ppt/media/image00.jpg>
</file>

<file path=ppt/media/image01.png>
</file>

<file path=ppt/media/image02.png>
</file>

<file path=ppt/media/image03.png>
</file>

<file path=ppt/media/image04.png>
</file>

<file path=ppt/media/image05.png>
</file>

<file path=ppt/media/image06.png>
</file>

<file path=ppt/media/image07.png>
</file>

<file path=ppt/media/image0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wiki.c2.com/?BigDesignUpFront" TargetMode="External"/><Relationship Id="rId3" Type="http://schemas.openxmlformats.org/officeDocument/2006/relationships/hyperlink" Target="http://wiki.c2.com/?FortyHourWeek" TargetMode="Externa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www.extremeprogramming.org/rules/overtime.html" TargetMode="Externa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www.extremeprogramming.org/rules/early.html" TargetMode="Externa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9" name="Shape 59"/>
        <p:cNvGrpSpPr/>
        <p:nvPr/>
      </p:nvGrpSpPr>
      <p:grpSpPr>
        <a:xfrm>
          <a:off x="0" y="0"/>
          <a:ext cx="0" cy="0"/>
          <a:chOff x="0" y="0"/>
          <a:chExt cx="0" cy="0"/>
        </a:xfrm>
      </p:grpSpPr>
      <p:sp>
        <p:nvSpPr>
          <p:cNvPr id="60" name="Shape 60"/>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61" name="Shape 6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Zhen</a:t>
            </a:r>
          </a:p>
          <a:p>
            <a:pPr lvl="0">
              <a:spcBef>
                <a:spcPts val="0"/>
              </a:spcBef>
              <a:buNone/>
            </a:pPr>
            <a:r>
              <a:t/>
            </a:r>
            <a:endParaRPr/>
          </a:p>
          <a:p>
            <a:pPr indent="-342900" lvl="0" marL="457200" rtl="0">
              <a:lnSpc>
                <a:spcPct val="115000"/>
              </a:lnSpc>
              <a:spcBef>
                <a:spcPts val="0"/>
              </a:spcBef>
              <a:spcAft>
                <a:spcPts val="1600"/>
              </a:spcAft>
              <a:buClr>
                <a:schemeClr val="dk1"/>
              </a:buClr>
              <a:buSzPct val="100000"/>
              <a:buFont typeface="Roboto"/>
            </a:pPr>
            <a:r>
              <a:rPr lang="en" sz="1800">
                <a:solidFill>
                  <a:schemeClr val="dk1"/>
                </a:solidFill>
                <a:latin typeface="Roboto"/>
                <a:ea typeface="Roboto"/>
                <a:cs typeface="Roboto"/>
                <a:sym typeface="Roboto"/>
              </a:rPr>
              <a:t>Encyclopedia Britannica</a:t>
            </a:r>
          </a:p>
          <a:p>
            <a:pPr indent="-342900" lvl="0" marL="457200" rtl="0">
              <a:lnSpc>
                <a:spcPct val="115000"/>
              </a:lnSpc>
              <a:spcBef>
                <a:spcPts val="0"/>
              </a:spcBef>
              <a:spcAft>
                <a:spcPts val="1600"/>
              </a:spcAft>
              <a:buClr>
                <a:schemeClr val="dk1"/>
              </a:buClr>
              <a:buSzPct val="100000"/>
              <a:buFont typeface="Roboto"/>
            </a:pPr>
            <a:r>
              <a:rPr lang="en" sz="1800">
                <a:solidFill>
                  <a:schemeClr val="dk1"/>
                </a:solidFill>
                <a:latin typeface="Roboto"/>
                <a:ea typeface="Roboto"/>
                <a:cs typeface="Roboto"/>
                <a:sym typeface="Roboto"/>
              </a:rPr>
              <a:t>FAST Enterprises</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3" name="Shape 123"/>
        <p:cNvGrpSpPr/>
        <p:nvPr/>
      </p:nvGrpSpPr>
      <p:grpSpPr>
        <a:xfrm>
          <a:off x="0" y="0"/>
          <a:ext cx="0" cy="0"/>
          <a:chOff x="0" y="0"/>
          <a:chExt cx="0" cy="0"/>
        </a:xfrm>
      </p:grpSpPr>
      <p:sp>
        <p:nvSpPr>
          <p:cNvPr id="124" name="Shape 12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5" name="Shape 12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Matherin</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9" name="Shape 129"/>
        <p:cNvGrpSpPr/>
        <p:nvPr/>
      </p:nvGrpSpPr>
      <p:grpSpPr>
        <a:xfrm>
          <a:off x="0" y="0"/>
          <a:ext cx="0" cy="0"/>
          <a:chOff x="0" y="0"/>
          <a:chExt cx="0" cy="0"/>
        </a:xfrm>
      </p:grpSpPr>
      <p:sp>
        <p:nvSpPr>
          <p:cNvPr id="130" name="Shape 13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1" name="Shape 13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Matherin</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5" name="Shape 135"/>
        <p:cNvGrpSpPr/>
        <p:nvPr/>
      </p:nvGrpSpPr>
      <p:grpSpPr>
        <a:xfrm>
          <a:off x="0" y="0"/>
          <a:ext cx="0" cy="0"/>
          <a:chOff x="0" y="0"/>
          <a:chExt cx="0" cy="0"/>
        </a:xfrm>
      </p:grpSpPr>
      <p:sp>
        <p:nvSpPr>
          <p:cNvPr id="136" name="Shape 13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7" name="Shape 13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Matherin</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1" name="Shape 141"/>
        <p:cNvGrpSpPr/>
        <p:nvPr/>
      </p:nvGrpSpPr>
      <p:grpSpPr>
        <a:xfrm>
          <a:off x="0" y="0"/>
          <a:ext cx="0" cy="0"/>
          <a:chOff x="0" y="0"/>
          <a:chExt cx="0" cy="0"/>
        </a:xfrm>
      </p:grpSpPr>
      <p:sp>
        <p:nvSpPr>
          <p:cNvPr id="142" name="Shape 14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3" name="Shape 14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Matherin</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8" name="Shape 148"/>
        <p:cNvGrpSpPr/>
        <p:nvPr/>
      </p:nvGrpSpPr>
      <p:grpSpPr>
        <a:xfrm>
          <a:off x="0" y="0"/>
          <a:ext cx="0" cy="0"/>
          <a:chOff x="0" y="0"/>
          <a:chExt cx="0" cy="0"/>
        </a:xfrm>
      </p:grpSpPr>
      <p:sp>
        <p:nvSpPr>
          <p:cNvPr id="149" name="Shape 14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0" name="Shape 15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Matherin</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4" name="Shape 154"/>
        <p:cNvGrpSpPr/>
        <p:nvPr/>
      </p:nvGrpSpPr>
      <p:grpSpPr>
        <a:xfrm>
          <a:off x="0" y="0"/>
          <a:ext cx="0" cy="0"/>
          <a:chOff x="0" y="0"/>
          <a:chExt cx="0" cy="0"/>
        </a:xfrm>
      </p:grpSpPr>
      <p:sp>
        <p:nvSpPr>
          <p:cNvPr id="155" name="Shape 15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6" name="Shape 15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Ryan</a:t>
            </a:r>
          </a:p>
          <a:p>
            <a:pPr lvl="0">
              <a:spcBef>
                <a:spcPts val="0"/>
              </a:spcBef>
              <a:buNone/>
            </a:pPr>
            <a:r>
              <a:t/>
            </a:r>
            <a:endParaRPr/>
          </a:p>
          <a:p>
            <a:pPr lvl="0">
              <a:spcBef>
                <a:spcPts val="0"/>
              </a:spcBef>
              <a:buNone/>
            </a:pPr>
            <a:r>
              <a:rPr lang="en"/>
              <a:t>I am going to talk about integration testing</a:t>
            </a:r>
          </a:p>
          <a:p>
            <a:pPr lvl="0">
              <a:spcBef>
                <a:spcPts val="0"/>
              </a:spcBef>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1" name="Shape 161"/>
        <p:cNvGrpSpPr/>
        <p:nvPr/>
      </p:nvGrpSpPr>
      <p:grpSpPr>
        <a:xfrm>
          <a:off x="0" y="0"/>
          <a:ext cx="0" cy="0"/>
          <a:chOff x="0" y="0"/>
          <a:chExt cx="0" cy="0"/>
        </a:xfrm>
      </p:grpSpPr>
      <p:sp>
        <p:nvSpPr>
          <p:cNvPr id="162" name="Shape 16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3" name="Shape 16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Ryan</a:t>
            </a:r>
          </a:p>
          <a:p>
            <a:pPr indent="-228600" lvl="0" marL="457200" rtl="0">
              <a:spcBef>
                <a:spcPts val="0"/>
              </a:spcBef>
              <a:buChar char="-"/>
            </a:pPr>
            <a:r>
              <a:rPr lang="en"/>
              <a:t>Bring smaller pieces together into one piece</a:t>
            </a:r>
          </a:p>
          <a:p>
            <a:pPr indent="-228600" lvl="0" marL="457200">
              <a:spcBef>
                <a:spcPts val="0"/>
              </a:spcBef>
              <a:buChar char="-"/>
            </a:pPr>
            <a:r>
              <a:rPr lang="en"/>
              <a:t>Test make sure interfaces between the components work as </a:t>
            </a:r>
            <a:r>
              <a:rPr lang="en"/>
              <a:t>intended</a:t>
            </a:r>
            <a:r>
              <a:rPr lang="en"/>
              <a:t>.</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7" name="Shape 167"/>
        <p:cNvGrpSpPr/>
        <p:nvPr/>
      </p:nvGrpSpPr>
      <p:grpSpPr>
        <a:xfrm>
          <a:off x="0" y="0"/>
          <a:ext cx="0" cy="0"/>
          <a:chOff x="0" y="0"/>
          <a:chExt cx="0" cy="0"/>
        </a:xfrm>
      </p:grpSpPr>
      <p:sp>
        <p:nvSpPr>
          <p:cNvPr id="168" name="Shape 16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9" name="Shape 16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Ryan</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74" name="Shape 174"/>
        <p:cNvGrpSpPr/>
        <p:nvPr/>
      </p:nvGrpSpPr>
      <p:grpSpPr>
        <a:xfrm>
          <a:off x="0" y="0"/>
          <a:ext cx="0" cy="0"/>
          <a:chOff x="0" y="0"/>
          <a:chExt cx="0" cy="0"/>
        </a:xfrm>
      </p:grpSpPr>
      <p:sp>
        <p:nvSpPr>
          <p:cNvPr id="175" name="Shape 17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6" name="Shape 17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Ryan</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81" name="Shape 181"/>
        <p:cNvGrpSpPr/>
        <p:nvPr/>
      </p:nvGrpSpPr>
      <p:grpSpPr>
        <a:xfrm>
          <a:off x="0" y="0"/>
          <a:ext cx="0" cy="0"/>
          <a:chOff x="0" y="0"/>
          <a:chExt cx="0" cy="0"/>
        </a:xfrm>
      </p:grpSpPr>
      <p:sp>
        <p:nvSpPr>
          <p:cNvPr id="182" name="Shape 18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3" name="Shape 18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Ryan</a:t>
            </a:r>
          </a:p>
          <a:p>
            <a:pPr lvl="0">
              <a:spcBef>
                <a:spcPts val="0"/>
              </a:spcBef>
              <a:buNone/>
            </a:pPr>
            <a:r>
              <a:t/>
            </a:r>
            <a:endParaRPr/>
          </a:p>
          <a:p>
            <a:pPr indent="-228600" lvl="0" marL="457200" rtl="0">
              <a:spcBef>
                <a:spcPts val="0"/>
              </a:spcBef>
              <a:buChar char="-"/>
            </a:pPr>
            <a:r>
              <a:rPr lang="en"/>
              <a:t>Much like making a movie.</a:t>
            </a:r>
          </a:p>
          <a:p>
            <a:pPr indent="-228600" lvl="0" marL="457200" rtl="0">
              <a:spcBef>
                <a:spcPts val="0"/>
              </a:spcBef>
              <a:buChar char="-"/>
            </a:pPr>
            <a:r>
              <a:rPr lang="en"/>
              <a:t>Two approaches</a:t>
            </a:r>
          </a:p>
          <a:p>
            <a:pPr indent="-228600" lvl="1" marL="914400" rtl="0">
              <a:spcBef>
                <a:spcPts val="0"/>
              </a:spcBef>
              <a:buChar char="-"/>
            </a:pPr>
            <a:r>
              <a:rPr lang="en"/>
              <a:t>Top Down. Starting with highest level first and moving down into the unit tests.</a:t>
            </a:r>
          </a:p>
          <a:p>
            <a:pPr indent="-228600" lvl="1" marL="914400" rtl="0">
              <a:spcBef>
                <a:spcPts val="0"/>
              </a:spcBef>
              <a:buChar char="-"/>
            </a:pPr>
            <a:r>
              <a:rPr lang="en"/>
              <a:t>Bottom Up. Starts with Unit testing. Make sure each unit is working as </a:t>
            </a:r>
            <a:r>
              <a:rPr lang="en"/>
              <a:t>intended</a:t>
            </a:r>
            <a:r>
              <a:rPr lang="en"/>
              <a:t>. Then build up larger and larger test from there. </a:t>
            </a:r>
          </a:p>
          <a:p>
            <a:pPr indent="-228600" lvl="1" marL="914400">
              <a:spcBef>
                <a:spcPts val="0"/>
              </a:spcBef>
              <a:buChar char="-"/>
            </a:pPr>
            <a:r>
              <a:rPr lang="en"/>
              <a:t>Usually both are done. Starting with bottom up, once all those pass then top down testing is done.</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5" name="Shape 65"/>
        <p:cNvGrpSpPr/>
        <p:nvPr/>
      </p:nvGrpSpPr>
      <p:grpSpPr>
        <a:xfrm>
          <a:off x="0" y="0"/>
          <a:ext cx="0" cy="0"/>
          <a:chOff x="0" y="0"/>
          <a:chExt cx="0" cy="0"/>
        </a:xfrm>
      </p:grpSpPr>
      <p:sp>
        <p:nvSpPr>
          <p:cNvPr id="66" name="Shape 6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7" name="Shape 6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Zhen</a:t>
            </a:r>
          </a:p>
          <a:p>
            <a:pPr lvl="0">
              <a:spcBef>
                <a:spcPts val="0"/>
              </a:spcBef>
              <a:buNone/>
            </a:pPr>
            <a:r>
              <a:t/>
            </a:r>
            <a:endParaRPr/>
          </a:p>
          <a:p>
            <a:pPr lvl="0">
              <a:spcBef>
                <a:spcPts val="0"/>
              </a:spcBef>
              <a:buNone/>
            </a:pPr>
            <a:r>
              <a:rPr lang="en"/>
              <a:t>Extreme programming is doing everything you know you should be doing, but taken to the extreme so you always do it all the time.</a:t>
            </a:r>
          </a:p>
          <a:p>
            <a:pPr lvl="0">
              <a:spcBef>
                <a:spcPts val="0"/>
              </a:spcBef>
              <a:buNone/>
            </a:pPr>
            <a:r>
              <a:rPr lang="en"/>
              <a:t>Always pair programming. Always unit testing. Always integration testing.</a:t>
            </a:r>
          </a:p>
          <a:p>
            <a:pPr lvl="0">
              <a:spcBef>
                <a:spcPts val="0"/>
              </a:spcBef>
              <a:buNone/>
            </a:pPr>
            <a:r>
              <a:t/>
            </a:r>
            <a:endParaRPr/>
          </a:p>
          <a:p>
            <a:pPr lvl="0">
              <a:spcBef>
                <a:spcPts val="0"/>
              </a:spcBef>
              <a:buNone/>
            </a:pPr>
            <a:r>
              <a:rPr lang="en"/>
              <a:t>"Extreme" means these practices get "turned up" to a much higher "volume" than on traditional projects. XP ignores any other practice (like </a:t>
            </a:r>
            <a:r>
              <a:rPr lang="en">
                <a:solidFill>
                  <a:schemeClr val="hlink"/>
                </a:solidFill>
                <a:hlinkClick r:id="rId2"/>
              </a:rPr>
              <a:t>BigDesignUpFront</a:t>
            </a:r>
            <a:r>
              <a:rPr lang="en"/>
              <a:t>) that does not appear on the list. The result is stable, productive, and very rapid because the practices support each other the more they are used together without interference. An Extreme project is typically so stable and sedate it can lead to </a:t>
            </a:r>
            <a:r>
              <a:rPr lang="en">
                <a:solidFill>
                  <a:schemeClr val="hlink"/>
                </a:solidFill>
                <a:hlinkClick r:id="rId3"/>
              </a:rPr>
              <a:t>FortyHourWeek</a:t>
            </a:r>
            <a:r>
              <a:rPr lang="en"/>
              <a:t>s without any schedule slips.</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87" name="Shape 187"/>
        <p:cNvGrpSpPr/>
        <p:nvPr/>
      </p:nvGrpSpPr>
      <p:grpSpPr>
        <a:xfrm>
          <a:off x="0" y="0"/>
          <a:ext cx="0" cy="0"/>
          <a:chOff x="0" y="0"/>
          <a:chExt cx="0" cy="0"/>
        </a:xfrm>
      </p:grpSpPr>
      <p:sp>
        <p:nvSpPr>
          <p:cNvPr id="188" name="Shape 18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9" name="Shape 18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Ryan</a:t>
            </a:r>
          </a:p>
          <a:p>
            <a:pPr lvl="0">
              <a:spcBef>
                <a:spcPts val="0"/>
              </a:spcBef>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94" name="Shape 194"/>
        <p:cNvGrpSpPr/>
        <p:nvPr/>
      </p:nvGrpSpPr>
      <p:grpSpPr>
        <a:xfrm>
          <a:off x="0" y="0"/>
          <a:ext cx="0" cy="0"/>
          <a:chOff x="0" y="0"/>
          <a:chExt cx="0" cy="0"/>
        </a:xfrm>
      </p:grpSpPr>
      <p:sp>
        <p:nvSpPr>
          <p:cNvPr id="195" name="Shape 19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6" name="Shape 19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Ryan</a:t>
            </a:r>
          </a:p>
          <a:p>
            <a:pPr lvl="0">
              <a:spcBef>
                <a:spcPts val="0"/>
              </a:spcBef>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01" name="Shape 201"/>
        <p:cNvGrpSpPr/>
        <p:nvPr/>
      </p:nvGrpSpPr>
      <p:grpSpPr>
        <a:xfrm>
          <a:off x="0" y="0"/>
          <a:ext cx="0" cy="0"/>
          <a:chOff x="0" y="0"/>
          <a:chExt cx="0" cy="0"/>
        </a:xfrm>
      </p:grpSpPr>
      <p:sp>
        <p:nvSpPr>
          <p:cNvPr id="202" name="Shape 20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3" name="Shape 20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Ryan</a:t>
            </a:r>
          </a:p>
          <a:p>
            <a:pPr indent="-228600" lvl="0" marL="457200" rtl="0">
              <a:spcBef>
                <a:spcPts val="0"/>
              </a:spcBef>
              <a:buChar char="-"/>
            </a:pPr>
            <a:r>
              <a:rPr lang="en"/>
              <a:t>Having the courage to make the difficult decisions. </a:t>
            </a:r>
          </a:p>
          <a:p>
            <a:pPr indent="-228600" lvl="0" marL="457200" rtl="0">
              <a:spcBef>
                <a:spcPts val="0"/>
              </a:spcBef>
              <a:buChar char="-"/>
            </a:pPr>
            <a:r>
              <a:rPr lang="en"/>
              <a:t>Having the courage to adapt to changing project specifications.</a:t>
            </a:r>
          </a:p>
          <a:p>
            <a:pPr indent="-228600" lvl="0" marL="457200" rtl="0">
              <a:spcBef>
                <a:spcPts val="0"/>
              </a:spcBef>
              <a:buChar char="-"/>
            </a:pPr>
            <a:r>
              <a:rPr lang="en"/>
              <a:t>Manifests in many ways. </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07" name="Shape 207"/>
        <p:cNvGrpSpPr/>
        <p:nvPr/>
      </p:nvGrpSpPr>
      <p:grpSpPr>
        <a:xfrm>
          <a:off x="0" y="0"/>
          <a:ext cx="0" cy="0"/>
          <a:chOff x="0" y="0"/>
          <a:chExt cx="0" cy="0"/>
        </a:xfrm>
      </p:grpSpPr>
      <p:sp>
        <p:nvSpPr>
          <p:cNvPr id="208" name="Shape 20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9" name="Shape 20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Ryan</a:t>
            </a:r>
          </a:p>
          <a:p>
            <a:pPr indent="-228600" lvl="0" marL="457200" rtl="0">
              <a:spcBef>
                <a:spcPts val="0"/>
              </a:spcBef>
              <a:buChar char="-"/>
            </a:pPr>
            <a:r>
              <a:rPr lang="en"/>
              <a:t>Not being afraid to throw way code.</a:t>
            </a:r>
          </a:p>
          <a:p>
            <a:pPr indent="-228600" lvl="0" marL="457200" rtl="0">
              <a:spcBef>
                <a:spcPts val="0"/>
              </a:spcBef>
              <a:buChar char="-"/>
            </a:pPr>
            <a:r>
              <a:rPr lang="en"/>
              <a:t>Admitting</a:t>
            </a:r>
            <a:r>
              <a:rPr lang="en"/>
              <a:t> when you’re wrong.</a:t>
            </a:r>
          </a:p>
          <a:p>
            <a:pPr indent="-228600" lvl="0" marL="457200" rtl="0">
              <a:spcBef>
                <a:spcPts val="0"/>
              </a:spcBef>
              <a:buChar char="-"/>
            </a:pPr>
            <a:r>
              <a:rPr lang="en"/>
              <a:t>Having the courage to learn something new</a:t>
            </a:r>
          </a:p>
          <a:p>
            <a:pPr indent="-228600" lvl="0" marL="457200" rtl="0">
              <a:spcBef>
                <a:spcPts val="0"/>
              </a:spcBef>
              <a:buChar char="-"/>
            </a:pPr>
            <a:r>
              <a:rPr lang="en"/>
              <a:t>Courage to say no.</a:t>
            </a:r>
          </a:p>
          <a:p>
            <a:pPr indent="-228600" lvl="0" marL="457200" rtl="0">
              <a:spcBef>
                <a:spcPts val="0"/>
              </a:spcBef>
              <a:buChar char="-"/>
            </a:pPr>
            <a:r>
              <a:rPr lang="en"/>
              <a:t>Courage to focus only on what is necessary.</a:t>
            </a:r>
          </a:p>
          <a:p>
            <a:pPr indent="-228600" lvl="0" marL="457200" rtl="0">
              <a:spcBef>
                <a:spcPts val="0"/>
              </a:spcBef>
              <a:buChar char="-"/>
            </a:pPr>
            <a:r>
              <a:rPr lang="en"/>
              <a:t>Courage to tell the truth about progress</a:t>
            </a:r>
          </a:p>
          <a:p>
            <a:pPr indent="-228600" lvl="0" marL="457200">
              <a:spcBef>
                <a:spcPts val="0"/>
              </a:spcBef>
              <a:buChar char="-"/>
            </a:pPr>
            <a:r>
              <a:rPr lang="en"/>
              <a:t>Realize that you are never working alone and that you can always get support</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13" name="Shape 213"/>
        <p:cNvGrpSpPr/>
        <p:nvPr/>
      </p:nvGrpSpPr>
      <p:grpSpPr>
        <a:xfrm>
          <a:off x="0" y="0"/>
          <a:ext cx="0" cy="0"/>
          <a:chOff x="0" y="0"/>
          <a:chExt cx="0" cy="0"/>
        </a:xfrm>
      </p:grpSpPr>
      <p:sp>
        <p:nvSpPr>
          <p:cNvPr id="214" name="Shape 21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5" name="Shape 21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u="sng">
                <a:solidFill>
                  <a:schemeClr val="hlink"/>
                </a:solidFill>
                <a:hlinkClick r:id="rId2"/>
              </a:rPr>
              <a:t>http://www.extremeprogramming.org/rules/overtime.html</a:t>
            </a:r>
          </a:p>
          <a:p>
            <a:pPr lvl="0">
              <a:spcBef>
                <a:spcPts val="0"/>
              </a:spcBef>
              <a:buNone/>
            </a:pPr>
            <a:r>
              <a:t/>
            </a:r>
            <a:endParaRPr/>
          </a:p>
          <a:p>
            <a:pPr lvl="0">
              <a:spcBef>
                <a:spcPts val="0"/>
              </a:spcBef>
              <a:buNone/>
            </a:pPr>
            <a:r>
              <a:rPr lang="en"/>
              <a:t>Productivity drops between 5 and 6 hours per day, just shy of 40 hours a week. Productivity does not reset each new week.</a:t>
            </a:r>
          </a:p>
          <a:p>
            <a:pPr lvl="0">
              <a:spcBef>
                <a:spcPts val="0"/>
              </a:spcBef>
              <a:buNone/>
            </a:pPr>
            <a:r>
              <a:t/>
            </a:r>
            <a:endParaRPr/>
          </a:p>
          <a:p>
            <a:pPr lvl="0">
              <a:spcBef>
                <a:spcPts val="0"/>
              </a:spcBef>
              <a:buNone/>
            </a:pPr>
            <a:r>
              <a:rPr lang="en"/>
              <a:t>Keep amount of hours worked consistent per iteration.</a:t>
            </a:r>
          </a:p>
          <a:p>
            <a:pPr lvl="0">
              <a:spcBef>
                <a:spcPts val="0"/>
              </a:spcBef>
              <a:buNone/>
            </a:pPr>
            <a:r>
              <a:t/>
            </a:r>
            <a:endParaRPr/>
          </a:p>
          <a:p>
            <a:pPr lvl="0" rtl="0">
              <a:spcBef>
                <a:spcPts val="0"/>
              </a:spcBef>
              <a:buNone/>
            </a:pPr>
            <a:r>
              <a:rPr lang="en"/>
              <a:t>Consistency helps the team find their perfect project velocity.</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19" name="Shape 219"/>
        <p:cNvGrpSpPr/>
        <p:nvPr/>
      </p:nvGrpSpPr>
      <p:grpSpPr>
        <a:xfrm>
          <a:off x="0" y="0"/>
          <a:ext cx="0" cy="0"/>
          <a:chOff x="0" y="0"/>
          <a:chExt cx="0" cy="0"/>
        </a:xfrm>
      </p:grpSpPr>
      <p:sp>
        <p:nvSpPr>
          <p:cNvPr id="220" name="Shape 22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1" name="Shape 22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a:t>http://www.extremeprogramming.org/rules/simple.html</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25" name="Shape 225"/>
        <p:cNvGrpSpPr/>
        <p:nvPr/>
      </p:nvGrpSpPr>
      <p:grpSpPr>
        <a:xfrm>
          <a:off x="0" y="0"/>
          <a:ext cx="0" cy="0"/>
          <a:chOff x="0" y="0"/>
          <a:chExt cx="0" cy="0"/>
        </a:xfrm>
      </p:grpSpPr>
      <p:sp>
        <p:nvSpPr>
          <p:cNvPr id="226" name="Shape 22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7" name="Shape 22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u="sng">
                <a:solidFill>
                  <a:schemeClr val="hlink"/>
                </a:solidFill>
                <a:hlinkClick r:id="rId2"/>
              </a:rPr>
              <a:t>http://www.extremeprogramming.org/rules/early.html</a:t>
            </a:r>
          </a:p>
          <a:p>
            <a:pPr lvl="0">
              <a:spcBef>
                <a:spcPts val="0"/>
              </a:spcBef>
              <a:buNone/>
            </a:pPr>
            <a:r>
              <a:t/>
            </a:r>
            <a:endParaRPr/>
          </a:p>
          <a:p>
            <a:pPr lvl="0" rtl="0">
              <a:spcBef>
                <a:spcPts val="0"/>
              </a:spcBef>
              <a:buNone/>
            </a:pPr>
            <a:r>
              <a:rPr lang="en"/>
              <a:t>https://www.safaribooksonline.com/library/view/extreme-programming-pocket/9781449399849/ch18.html</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31" name="Shape 231"/>
        <p:cNvGrpSpPr/>
        <p:nvPr/>
      </p:nvGrpSpPr>
      <p:grpSpPr>
        <a:xfrm>
          <a:off x="0" y="0"/>
          <a:ext cx="0" cy="0"/>
          <a:chOff x="0" y="0"/>
          <a:chExt cx="0" cy="0"/>
        </a:xfrm>
      </p:grpSpPr>
      <p:sp>
        <p:nvSpPr>
          <p:cNvPr id="232" name="Shape 23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3" name="Shape 23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37" name="Shape 237"/>
        <p:cNvGrpSpPr/>
        <p:nvPr/>
      </p:nvGrpSpPr>
      <p:grpSpPr>
        <a:xfrm>
          <a:off x="0" y="0"/>
          <a:ext cx="0" cy="0"/>
          <a:chOff x="0" y="0"/>
          <a:chExt cx="0" cy="0"/>
        </a:xfrm>
      </p:grpSpPr>
      <p:sp>
        <p:nvSpPr>
          <p:cNvPr id="238" name="Shape 23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9" name="Shape 23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sz="1200">
                <a:latin typeface="Roboto Slab"/>
                <a:ea typeface="Roboto Slab"/>
                <a:cs typeface="Roboto Slab"/>
                <a:sym typeface="Roboto Slab"/>
              </a:rPr>
              <a:t>1: </a:t>
            </a:r>
            <a:r>
              <a:rPr lang="en" sz="1200">
                <a:solidFill>
                  <a:schemeClr val="dk1"/>
                </a:solidFill>
                <a:latin typeface="Roboto Slab"/>
                <a:ea typeface="Roboto Slab"/>
                <a:cs typeface="Roboto Slab"/>
                <a:sym typeface="Roboto Slab"/>
              </a:rPr>
              <a:t> or require development to discover unforeseen implementation problems.</a:t>
            </a:r>
          </a:p>
          <a:p>
            <a:pPr lvl="0">
              <a:spcBef>
                <a:spcPts val="0"/>
              </a:spcBef>
              <a:buNone/>
            </a:pPr>
            <a:r>
              <a:rPr lang="en" sz="1200">
                <a:solidFill>
                  <a:schemeClr val="dk1"/>
                </a:solidFill>
                <a:latin typeface="Roboto Slab"/>
                <a:ea typeface="Roboto Slab"/>
                <a:cs typeface="Roboto Slab"/>
                <a:sym typeface="Roboto Slab"/>
              </a:rPr>
              <a:t>2: </a:t>
            </a:r>
            <a:r>
              <a:rPr lang="en" sz="1200">
                <a:solidFill>
                  <a:srgbClr val="615CA2"/>
                </a:solidFill>
                <a:latin typeface="Roboto Slab"/>
                <a:ea typeface="Roboto Slab"/>
                <a:cs typeface="Roboto Slab"/>
                <a:sym typeface="Roboto Slab"/>
              </a:rPr>
              <a:t>Are research projects, where the resulting work is not the software product itself, but domain knowledge</a:t>
            </a:r>
          </a:p>
          <a:p>
            <a:pPr lvl="0" rtl="0">
              <a:lnSpc>
                <a:spcPct val="115000"/>
              </a:lnSpc>
              <a:spcBef>
                <a:spcPts val="0"/>
              </a:spcBef>
              <a:buNone/>
            </a:pPr>
            <a:r>
              <a:rPr lang="en" sz="1200">
                <a:solidFill>
                  <a:srgbClr val="615CA2"/>
                </a:solidFill>
                <a:latin typeface="Roboto Slab"/>
                <a:ea typeface="Roboto Slab"/>
                <a:cs typeface="Roboto Slab"/>
                <a:sym typeface="Roboto Slab"/>
              </a:rPr>
              <a:t>3: Are small and more easily managed through informal methods</a:t>
            </a:r>
          </a:p>
          <a:p>
            <a:pPr lvl="0">
              <a:spcBef>
                <a:spcPts val="0"/>
              </a:spcBef>
              <a:buNone/>
            </a:pPr>
            <a:r>
              <a:t/>
            </a:r>
            <a:endParaRPr sz="1200">
              <a:solidFill>
                <a:schemeClr val="dk1"/>
              </a:solidFill>
              <a:latin typeface="Roboto Slab"/>
              <a:ea typeface="Roboto Slab"/>
              <a:cs typeface="Roboto Slab"/>
              <a:sym typeface="Roboto Slab"/>
            </a:endParaRPr>
          </a:p>
          <a:p>
            <a:pPr indent="-304800" lvl="0" marL="457200" rtl="0">
              <a:lnSpc>
                <a:spcPct val="115000"/>
              </a:lnSpc>
              <a:spcBef>
                <a:spcPts val="0"/>
              </a:spcBef>
              <a:buClr>
                <a:srgbClr val="615CA2"/>
              </a:buClr>
              <a:buSzPct val="100000"/>
              <a:buFont typeface="Roboto Slab"/>
            </a:pPr>
            <a:r>
              <a:rPr lang="en" sz="1200">
                <a:solidFill>
                  <a:srgbClr val="615CA2"/>
                </a:solidFill>
                <a:latin typeface="Roboto Slab"/>
                <a:ea typeface="Roboto Slab"/>
                <a:cs typeface="Roboto Slab"/>
                <a:sym typeface="Roboto Slab"/>
              </a:rPr>
              <a:t>Involve stable technology and have fixed requirements, where it is known that few changes will occur</a:t>
            </a:r>
          </a:p>
          <a:p>
            <a:pPr indent="-304800" lvl="0" marL="457200" rtl="0">
              <a:lnSpc>
                <a:spcPct val="115000"/>
              </a:lnSpc>
              <a:spcBef>
                <a:spcPts val="0"/>
              </a:spcBef>
              <a:buClr>
                <a:srgbClr val="615CA2"/>
              </a:buClr>
              <a:buSzPct val="100000"/>
              <a:buFont typeface="Roboto Slab"/>
            </a:pPr>
            <a:r>
              <a:rPr lang="en" sz="1200">
                <a:solidFill>
                  <a:srgbClr val="615CA2"/>
                </a:solidFill>
                <a:latin typeface="Roboto Slab"/>
                <a:ea typeface="Roboto Slab"/>
                <a:cs typeface="Roboto Slab"/>
                <a:sym typeface="Roboto Slab"/>
              </a:rPr>
              <a:t>Involve mission critical or safety critical systems, where formal methods must be employed for safety or insurance reasons</a:t>
            </a:r>
          </a:p>
          <a:p>
            <a:pPr indent="-304800" lvl="0" marL="457200" rtl="0">
              <a:lnSpc>
                <a:spcPct val="115000"/>
              </a:lnSpc>
              <a:spcBef>
                <a:spcPts val="0"/>
              </a:spcBef>
              <a:buClr>
                <a:srgbClr val="615CA2"/>
              </a:buClr>
              <a:buSzPct val="100000"/>
              <a:buFont typeface="Roboto Slab"/>
            </a:pPr>
            <a:r>
              <a:rPr lang="en" sz="1200">
                <a:solidFill>
                  <a:srgbClr val="615CA2"/>
                </a:solidFill>
                <a:latin typeface="Roboto Slab"/>
                <a:ea typeface="Roboto Slab"/>
                <a:cs typeface="Roboto Slab"/>
                <a:sym typeface="Roboto Slab"/>
              </a:rPr>
              <a:t>Are large projects which may overwhelm informal communication mechanisms</a:t>
            </a:r>
          </a:p>
          <a:p>
            <a:pPr indent="-304800" lvl="0" marL="457200" rtl="0">
              <a:lnSpc>
                <a:spcPct val="115000"/>
              </a:lnSpc>
              <a:spcBef>
                <a:spcPts val="0"/>
              </a:spcBef>
              <a:buClr>
                <a:srgbClr val="615CA2"/>
              </a:buClr>
              <a:buSzPct val="100000"/>
              <a:buFont typeface="Roboto Slab"/>
            </a:pPr>
            <a:r>
              <a:rPr lang="en" sz="1200">
                <a:solidFill>
                  <a:srgbClr val="615CA2"/>
                </a:solidFill>
                <a:latin typeface="Roboto Slab"/>
                <a:ea typeface="Roboto Slab"/>
                <a:cs typeface="Roboto Slab"/>
                <a:sym typeface="Roboto Slab"/>
              </a:rPr>
              <a:t>Have complex products which continue beyond the project scope to require frequent and significant alterations, where a recorded knowledge base, or documentation set, becomes a fundamental necessity to support the maintenance</a:t>
            </a:r>
          </a:p>
          <a:p>
            <a:pPr lvl="0" rtl="0">
              <a:lnSpc>
                <a:spcPct val="115000"/>
              </a:lnSpc>
              <a:spcBef>
                <a:spcPts val="0"/>
              </a:spcBef>
              <a:buNone/>
            </a:pPr>
            <a:r>
              <a:t/>
            </a:r>
            <a:endParaRPr sz="1200">
              <a:solidFill>
                <a:srgbClr val="615CA2"/>
              </a:solidFill>
              <a:latin typeface="Roboto Slab"/>
              <a:ea typeface="Roboto Slab"/>
              <a:cs typeface="Roboto Slab"/>
              <a:sym typeface="Roboto Slab"/>
            </a:endParaRPr>
          </a:p>
          <a:p>
            <a:pPr lvl="0">
              <a:spcBef>
                <a:spcPts val="0"/>
              </a:spcBef>
              <a:buNone/>
            </a:pPr>
            <a:r>
              <a:rPr lang="en" sz="1200">
                <a:solidFill>
                  <a:schemeClr val="dk1"/>
                </a:solidFill>
                <a:latin typeface="Roboto Slab"/>
                <a:ea typeface="Roboto Slab"/>
                <a:cs typeface="Roboto Slab"/>
                <a:sym typeface="Roboto Slab"/>
              </a:rPr>
              <a:t> Remember to mention Encyclopedia Britannica and FAST Enterprises</a:t>
            </a: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43" name="Shape 243"/>
        <p:cNvGrpSpPr/>
        <p:nvPr/>
      </p:nvGrpSpPr>
      <p:grpSpPr>
        <a:xfrm>
          <a:off x="0" y="0"/>
          <a:ext cx="0" cy="0"/>
          <a:chOff x="0" y="0"/>
          <a:chExt cx="0" cy="0"/>
        </a:xfrm>
      </p:grpSpPr>
      <p:sp>
        <p:nvSpPr>
          <p:cNvPr id="244" name="Shape 24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5" name="Shape 24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1" name="Shape 71"/>
        <p:cNvGrpSpPr/>
        <p:nvPr/>
      </p:nvGrpSpPr>
      <p:grpSpPr>
        <a:xfrm>
          <a:off x="0" y="0"/>
          <a:ext cx="0" cy="0"/>
          <a:chOff x="0" y="0"/>
          <a:chExt cx="0" cy="0"/>
        </a:xfrm>
      </p:grpSpPr>
      <p:sp>
        <p:nvSpPr>
          <p:cNvPr id="72" name="Shape 7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3" name="Shape 7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7" name="Shape 77"/>
        <p:cNvGrpSpPr/>
        <p:nvPr/>
      </p:nvGrpSpPr>
      <p:grpSpPr>
        <a:xfrm>
          <a:off x="0" y="0"/>
          <a:ext cx="0" cy="0"/>
          <a:chOff x="0" y="0"/>
          <a:chExt cx="0" cy="0"/>
        </a:xfrm>
      </p:grpSpPr>
      <p:sp>
        <p:nvSpPr>
          <p:cNvPr id="78" name="Shape 7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9" name="Shape 7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Zhen</a:t>
            </a:r>
          </a:p>
          <a:p>
            <a:pPr lvl="0">
              <a:spcBef>
                <a:spcPts val="0"/>
              </a:spcBef>
              <a:buNone/>
            </a:pPr>
            <a:r>
              <a:rPr lang="en"/>
              <a:t>It </a:t>
            </a:r>
            <a:r>
              <a:rPr lang="en"/>
              <a:t>IS A SOFTWARE DEVELOPMENT methodology, it is short development lifecycle used to implement and improve productivity for the customers require</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6" name="Shape 86"/>
        <p:cNvGrpSpPr/>
        <p:nvPr/>
      </p:nvGrpSpPr>
      <p:grpSpPr>
        <a:xfrm>
          <a:off x="0" y="0"/>
          <a:ext cx="0" cy="0"/>
          <a:chOff x="0" y="0"/>
          <a:chExt cx="0" cy="0"/>
        </a:xfrm>
      </p:grpSpPr>
      <p:sp>
        <p:nvSpPr>
          <p:cNvPr id="87" name="Shape 8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8" name="Shape 8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Zhen</a:t>
            </a:r>
          </a:p>
          <a:p>
            <a:pPr lvl="0">
              <a:spcBef>
                <a:spcPts val="0"/>
              </a:spcBef>
              <a:buNone/>
            </a:pPr>
            <a:r>
              <a:rPr lang="en"/>
              <a:t>Rules are based on the values. Planning User stoories are written. Release planning creates the release schedule.make frequent small releases. The project is divided into iterations. Iteration planning starts each iteration</a:t>
            </a:r>
          </a:p>
          <a:p>
            <a:pPr lvl="0">
              <a:spcBef>
                <a:spcPts val="0"/>
              </a:spcBef>
              <a:buNone/>
            </a:pPr>
            <a:r>
              <a:rPr lang="en"/>
              <a:t>Managing: open work space. Sustainable pace. Stand up meeting Project Beloctiy Move people around. Fix XP when it breaks.</a:t>
            </a:r>
          </a:p>
          <a:p>
            <a:pPr lvl="0">
              <a:spcBef>
                <a:spcPts val="0"/>
              </a:spcBef>
              <a:buNone/>
            </a:pPr>
            <a:r>
              <a:rPr lang="en"/>
              <a:t>Designing: simplicity.Use CRC cards.Spkie solutions. Refactor.</a:t>
            </a:r>
          </a:p>
          <a:p>
            <a:pPr lvl="0">
              <a:spcBef>
                <a:spcPts val="0"/>
              </a:spcBef>
              <a:buNone/>
            </a:pPr>
            <a:r>
              <a:rPr lang="en"/>
              <a:t>Coding:customer  Always available. Be standards. Unit test first. Pair programmed.Itegrates code at a time. Integrate often.</a:t>
            </a:r>
          </a:p>
          <a:p>
            <a:pPr lvl="0">
              <a:spcBef>
                <a:spcPts val="0"/>
              </a:spcBef>
              <a:buNone/>
            </a:pPr>
            <a:r>
              <a:rPr lang="en"/>
              <a:t>Testing All code must have nit tests. Pass unit tests before released. Tests are created when bug is found.</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4" name="Shape 94"/>
        <p:cNvGrpSpPr/>
        <p:nvPr/>
      </p:nvGrpSpPr>
      <p:grpSpPr>
        <a:xfrm>
          <a:off x="0" y="0"/>
          <a:ext cx="0" cy="0"/>
          <a:chOff x="0" y="0"/>
          <a:chExt cx="0" cy="0"/>
        </a:xfrm>
      </p:grpSpPr>
      <p:sp>
        <p:nvSpPr>
          <p:cNvPr id="95" name="Shape 9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6" name="Shape 9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Zhen</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3" name="Shape 103"/>
        <p:cNvGrpSpPr/>
        <p:nvPr/>
      </p:nvGrpSpPr>
      <p:grpSpPr>
        <a:xfrm>
          <a:off x="0" y="0"/>
          <a:ext cx="0" cy="0"/>
          <a:chOff x="0" y="0"/>
          <a:chExt cx="0" cy="0"/>
        </a:xfrm>
      </p:grpSpPr>
      <p:sp>
        <p:nvSpPr>
          <p:cNvPr id="104" name="Shape 10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5" name="Shape 10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Zhen</a:t>
            </a:r>
          </a:p>
          <a:p>
            <a:pPr lvl="0">
              <a:spcBef>
                <a:spcPts val="0"/>
              </a:spcBef>
              <a:buNone/>
            </a:pPr>
            <a:r>
              <a:rPr lang="en"/>
              <a:t>it is a method, that 2 person working at one single computer at the same time, there are 2 rolls, navigator and observer, if it does well means less mistake was made and cost business less, one person learn from the other, then,  the roll reverse switch. new ideas are encouraged and the code is produced.</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1" name="Shape 111"/>
        <p:cNvGrpSpPr/>
        <p:nvPr/>
      </p:nvGrpSpPr>
      <p:grpSpPr>
        <a:xfrm>
          <a:off x="0" y="0"/>
          <a:ext cx="0" cy="0"/>
          <a:chOff x="0" y="0"/>
          <a:chExt cx="0" cy="0"/>
        </a:xfrm>
      </p:grpSpPr>
      <p:sp>
        <p:nvSpPr>
          <p:cNvPr id="112" name="Shape 11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3" name="Shape 11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rPr lang="en"/>
              <a:t>Matherin</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7" name="Shape 117"/>
        <p:cNvGrpSpPr/>
        <p:nvPr/>
      </p:nvGrpSpPr>
      <p:grpSpPr>
        <a:xfrm>
          <a:off x="0" y="0"/>
          <a:ext cx="0" cy="0"/>
          <a:chOff x="0" y="0"/>
          <a:chExt cx="0" cy="0"/>
        </a:xfrm>
      </p:grpSpPr>
      <p:sp>
        <p:nvSpPr>
          <p:cNvPr id="118" name="Shape 11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9" name="Shape 11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rPr lang="en"/>
              <a:t>Matherin</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9" name="Shape 9"/>
        <p:cNvGrpSpPr/>
        <p:nvPr/>
      </p:nvGrpSpPr>
      <p:grpSpPr>
        <a:xfrm>
          <a:off x="0" y="0"/>
          <a:ext cx="0" cy="0"/>
          <a:chOff x="0" y="0"/>
          <a:chExt cx="0" cy="0"/>
        </a:xfrm>
      </p:grpSpPr>
      <p:sp>
        <p:nvSpPr>
          <p:cNvPr id="10" name="Shape 10"/>
          <p:cNvSpPr/>
          <p:nvPr/>
        </p:nvSpPr>
        <p:spPr>
          <a:xfrm>
            <a:off x="1524800" y="672605"/>
            <a:ext cx="1081625" cy="1124949"/>
          </a:xfrm>
          <a:custGeom>
            <a:pathLst>
              <a:path extrusionOk="0" h="44998" w="43265">
                <a:moveTo>
                  <a:pt x="0" y="44998"/>
                </a:moveTo>
                <a:lnTo>
                  <a:pt x="0" y="0"/>
                </a:lnTo>
                <a:lnTo>
                  <a:pt x="43265" y="0"/>
                </a:lnTo>
              </a:path>
            </a:pathLst>
          </a:custGeom>
          <a:noFill/>
          <a:ln cap="flat" cmpd="sng" w="28575">
            <a:solidFill>
              <a:schemeClr val="accent5"/>
            </a:solidFill>
            <a:prstDash val="solid"/>
            <a:miter/>
            <a:headEnd len="med" w="med" type="none"/>
            <a:tailEnd len="med" w="med" type="none"/>
          </a:ln>
        </p:spPr>
      </p:sp>
      <p:sp>
        <p:nvSpPr>
          <p:cNvPr id="11" name="Shape 11"/>
          <p:cNvSpPr/>
          <p:nvPr/>
        </p:nvSpPr>
        <p:spPr>
          <a:xfrm rot="10800000">
            <a:off x="6537562" y="3342925"/>
            <a:ext cx="1081625" cy="1124950"/>
          </a:xfrm>
          <a:custGeom>
            <a:pathLst>
              <a:path extrusionOk="0" h="44998" w="43265">
                <a:moveTo>
                  <a:pt x="0" y="44998"/>
                </a:moveTo>
                <a:lnTo>
                  <a:pt x="0" y="0"/>
                </a:lnTo>
                <a:lnTo>
                  <a:pt x="43265" y="0"/>
                </a:lnTo>
              </a:path>
            </a:pathLst>
          </a:custGeom>
          <a:noFill/>
          <a:ln cap="flat" cmpd="sng" w="28575">
            <a:solidFill>
              <a:schemeClr val="accent5"/>
            </a:solidFill>
            <a:prstDash val="solid"/>
            <a:miter/>
            <a:headEnd len="med" w="med" type="none"/>
            <a:tailEnd len="med" w="med" type="none"/>
          </a:ln>
        </p:spPr>
      </p:sp>
      <p:cxnSp>
        <p:nvCxnSpPr>
          <p:cNvPr id="12" name="Shape 12"/>
          <p:cNvCxnSpPr/>
          <p:nvPr/>
        </p:nvCxnSpPr>
        <p:spPr>
          <a:xfrm>
            <a:off x="4359601" y="2817463"/>
            <a:ext cx="424800" cy="0"/>
          </a:xfrm>
          <a:prstGeom prst="straightConnector1">
            <a:avLst/>
          </a:prstGeom>
          <a:noFill/>
          <a:ln cap="flat" cmpd="sng" w="38100">
            <a:solidFill>
              <a:schemeClr val="accent4"/>
            </a:solidFill>
            <a:prstDash val="solid"/>
            <a:round/>
            <a:headEnd len="med" w="med" type="none"/>
            <a:tailEnd len="med" w="med" type="none"/>
          </a:ln>
        </p:spPr>
      </p:cxnSp>
      <p:sp>
        <p:nvSpPr>
          <p:cNvPr id="13" name="Shape 13"/>
          <p:cNvSpPr txBox="1"/>
          <p:nvPr>
            <p:ph type="ctrTitle"/>
          </p:nvPr>
        </p:nvSpPr>
        <p:spPr>
          <a:xfrm>
            <a:off x="1680301" y="1188925"/>
            <a:ext cx="5783400" cy="1457399"/>
          </a:xfrm>
          <a:prstGeom prst="rect">
            <a:avLst/>
          </a:prstGeom>
        </p:spPr>
        <p:txBody>
          <a:bodyPr anchorCtr="0" anchor="b" bIns="91425" lIns="91425" rIns="91425" tIns="91425"/>
          <a:lstStyle>
            <a:lvl1pPr lvl="0" algn="ctr">
              <a:spcBef>
                <a:spcPts val="0"/>
              </a:spcBef>
              <a:buSzPct val="100000"/>
              <a:defRPr sz="4000"/>
            </a:lvl1pPr>
            <a:lvl2pPr lvl="1" algn="ctr">
              <a:spcBef>
                <a:spcPts val="0"/>
              </a:spcBef>
              <a:buSzPct val="100000"/>
              <a:defRPr sz="4000"/>
            </a:lvl2pPr>
            <a:lvl3pPr lvl="2" algn="ctr">
              <a:spcBef>
                <a:spcPts val="0"/>
              </a:spcBef>
              <a:buSzPct val="100000"/>
              <a:defRPr sz="4000"/>
            </a:lvl3pPr>
            <a:lvl4pPr lvl="3" algn="ctr">
              <a:spcBef>
                <a:spcPts val="0"/>
              </a:spcBef>
              <a:buSzPct val="100000"/>
              <a:defRPr sz="4000"/>
            </a:lvl4pPr>
            <a:lvl5pPr lvl="4" algn="ctr">
              <a:spcBef>
                <a:spcPts val="0"/>
              </a:spcBef>
              <a:buSzPct val="100000"/>
              <a:defRPr sz="4000"/>
            </a:lvl5pPr>
            <a:lvl6pPr lvl="5" algn="ctr">
              <a:spcBef>
                <a:spcPts val="0"/>
              </a:spcBef>
              <a:buSzPct val="100000"/>
              <a:defRPr sz="4000"/>
            </a:lvl6pPr>
            <a:lvl7pPr lvl="6" algn="ctr">
              <a:spcBef>
                <a:spcPts val="0"/>
              </a:spcBef>
              <a:buSzPct val="100000"/>
              <a:defRPr sz="4000"/>
            </a:lvl7pPr>
            <a:lvl8pPr lvl="7" algn="ctr">
              <a:spcBef>
                <a:spcPts val="0"/>
              </a:spcBef>
              <a:buSzPct val="100000"/>
              <a:defRPr sz="4000"/>
            </a:lvl8pPr>
            <a:lvl9pPr lvl="8" algn="ctr">
              <a:spcBef>
                <a:spcPts val="0"/>
              </a:spcBef>
              <a:buSzPct val="100000"/>
              <a:defRPr sz="4000"/>
            </a:lvl9pPr>
          </a:lstStyle>
          <a:p/>
        </p:txBody>
      </p:sp>
      <p:sp>
        <p:nvSpPr>
          <p:cNvPr id="14" name="Shape 14"/>
          <p:cNvSpPr txBox="1"/>
          <p:nvPr>
            <p:ph idx="1" type="subTitle"/>
          </p:nvPr>
        </p:nvSpPr>
        <p:spPr>
          <a:xfrm>
            <a:off x="1680301" y="3049450"/>
            <a:ext cx="5783400" cy="909000"/>
          </a:xfrm>
          <a:prstGeom prst="rect">
            <a:avLst/>
          </a:prstGeom>
        </p:spPr>
        <p:txBody>
          <a:bodyPr anchorCtr="0" anchor="t" bIns="91425" lIns="91425" rIns="91425" tIns="91425"/>
          <a:lstStyle>
            <a:lvl1pPr lvl="0" algn="ctr">
              <a:lnSpc>
                <a:spcPct val="100000"/>
              </a:lnSpc>
              <a:spcBef>
                <a:spcPts val="0"/>
              </a:spcBef>
              <a:spcAft>
                <a:spcPts val="0"/>
              </a:spcAft>
              <a:buClr>
                <a:schemeClr val="accent5"/>
              </a:buClr>
              <a:buSzPct val="100000"/>
              <a:buFont typeface="Roboto Slab"/>
              <a:buNone/>
              <a:defRPr sz="2400">
                <a:solidFill>
                  <a:schemeClr val="accent5"/>
                </a:solidFill>
                <a:latin typeface="Roboto Slab"/>
                <a:ea typeface="Roboto Slab"/>
                <a:cs typeface="Roboto Slab"/>
                <a:sym typeface="Roboto Slab"/>
              </a:defRPr>
            </a:lvl1pPr>
            <a:lvl2pPr lvl="1" algn="ctr">
              <a:lnSpc>
                <a:spcPct val="100000"/>
              </a:lnSpc>
              <a:spcBef>
                <a:spcPts val="0"/>
              </a:spcBef>
              <a:spcAft>
                <a:spcPts val="0"/>
              </a:spcAft>
              <a:buClr>
                <a:schemeClr val="accent5"/>
              </a:buClr>
              <a:buSzPct val="100000"/>
              <a:buFont typeface="Roboto Slab"/>
              <a:buNone/>
              <a:defRPr sz="2400">
                <a:solidFill>
                  <a:schemeClr val="accent5"/>
                </a:solidFill>
                <a:latin typeface="Roboto Slab"/>
                <a:ea typeface="Roboto Slab"/>
                <a:cs typeface="Roboto Slab"/>
                <a:sym typeface="Roboto Slab"/>
              </a:defRPr>
            </a:lvl2pPr>
            <a:lvl3pPr lvl="2" algn="ctr">
              <a:lnSpc>
                <a:spcPct val="100000"/>
              </a:lnSpc>
              <a:spcBef>
                <a:spcPts val="0"/>
              </a:spcBef>
              <a:spcAft>
                <a:spcPts val="0"/>
              </a:spcAft>
              <a:buClr>
                <a:schemeClr val="accent5"/>
              </a:buClr>
              <a:buSzPct val="100000"/>
              <a:buFont typeface="Roboto Slab"/>
              <a:buNone/>
              <a:defRPr sz="2400">
                <a:solidFill>
                  <a:schemeClr val="accent5"/>
                </a:solidFill>
                <a:latin typeface="Roboto Slab"/>
                <a:ea typeface="Roboto Slab"/>
                <a:cs typeface="Roboto Slab"/>
                <a:sym typeface="Roboto Slab"/>
              </a:defRPr>
            </a:lvl3pPr>
            <a:lvl4pPr lvl="3" algn="ctr">
              <a:lnSpc>
                <a:spcPct val="100000"/>
              </a:lnSpc>
              <a:spcBef>
                <a:spcPts val="0"/>
              </a:spcBef>
              <a:spcAft>
                <a:spcPts val="0"/>
              </a:spcAft>
              <a:buClr>
                <a:schemeClr val="accent5"/>
              </a:buClr>
              <a:buSzPct val="100000"/>
              <a:buFont typeface="Roboto Slab"/>
              <a:buNone/>
              <a:defRPr sz="2400">
                <a:solidFill>
                  <a:schemeClr val="accent5"/>
                </a:solidFill>
                <a:latin typeface="Roboto Slab"/>
                <a:ea typeface="Roboto Slab"/>
                <a:cs typeface="Roboto Slab"/>
                <a:sym typeface="Roboto Slab"/>
              </a:defRPr>
            </a:lvl4pPr>
            <a:lvl5pPr lvl="4" algn="ctr">
              <a:lnSpc>
                <a:spcPct val="100000"/>
              </a:lnSpc>
              <a:spcBef>
                <a:spcPts val="0"/>
              </a:spcBef>
              <a:spcAft>
                <a:spcPts val="0"/>
              </a:spcAft>
              <a:buClr>
                <a:schemeClr val="accent5"/>
              </a:buClr>
              <a:buSzPct val="100000"/>
              <a:buFont typeface="Roboto Slab"/>
              <a:buNone/>
              <a:defRPr sz="2400">
                <a:solidFill>
                  <a:schemeClr val="accent5"/>
                </a:solidFill>
                <a:latin typeface="Roboto Slab"/>
                <a:ea typeface="Roboto Slab"/>
                <a:cs typeface="Roboto Slab"/>
                <a:sym typeface="Roboto Slab"/>
              </a:defRPr>
            </a:lvl5pPr>
            <a:lvl6pPr lvl="5" algn="ctr">
              <a:lnSpc>
                <a:spcPct val="100000"/>
              </a:lnSpc>
              <a:spcBef>
                <a:spcPts val="0"/>
              </a:spcBef>
              <a:spcAft>
                <a:spcPts val="0"/>
              </a:spcAft>
              <a:buClr>
                <a:schemeClr val="accent5"/>
              </a:buClr>
              <a:buSzPct val="100000"/>
              <a:buFont typeface="Roboto Slab"/>
              <a:buNone/>
              <a:defRPr sz="2400">
                <a:solidFill>
                  <a:schemeClr val="accent5"/>
                </a:solidFill>
                <a:latin typeface="Roboto Slab"/>
                <a:ea typeface="Roboto Slab"/>
                <a:cs typeface="Roboto Slab"/>
                <a:sym typeface="Roboto Slab"/>
              </a:defRPr>
            </a:lvl6pPr>
            <a:lvl7pPr lvl="6" algn="ctr">
              <a:lnSpc>
                <a:spcPct val="100000"/>
              </a:lnSpc>
              <a:spcBef>
                <a:spcPts val="0"/>
              </a:spcBef>
              <a:spcAft>
                <a:spcPts val="0"/>
              </a:spcAft>
              <a:buClr>
                <a:schemeClr val="accent5"/>
              </a:buClr>
              <a:buSzPct val="100000"/>
              <a:buFont typeface="Roboto Slab"/>
              <a:buNone/>
              <a:defRPr sz="2400">
                <a:solidFill>
                  <a:schemeClr val="accent5"/>
                </a:solidFill>
                <a:latin typeface="Roboto Slab"/>
                <a:ea typeface="Roboto Slab"/>
                <a:cs typeface="Roboto Slab"/>
                <a:sym typeface="Roboto Slab"/>
              </a:defRPr>
            </a:lvl7pPr>
            <a:lvl8pPr lvl="7" algn="ctr">
              <a:lnSpc>
                <a:spcPct val="100000"/>
              </a:lnSpc>
              <a:spcBef>
                <a:spcPts val="0"/>
              </a:spcBef>
              <a:spcAft>
                <a:spcPts val="0"/>
              </a:spcAft>
              <a:buClr>
                <a:schemeClr val="accent5"/>
              </a:buClr>
              <a:buSzPct val="100000"/>
              <a:buFont typeface="Roboto Slab"/>
              <a:buNone/>
              <a:defRPr sz="2400">
                <a:solidFill>
                  <a:schemeClr val="accent5"/>
                </a:solidFill>
                <a:latin typeface="Roboto Slab"/>
                <a:ea typeface="Roboto Slab"/>
                <a:cs typeface="Roboto Slab"/>
                <a:sym typeface="Roboto Slab"/>
              </a:defRPr>
            </a:lvl8pPr>
            <a:lvl9pPr lvl="8" algn="ctr">
              <a:lnSpc>
                <a:spcPct val="100000"/>
              </a:lnSpc>
              <a:spcBef>
                <a:spcPts val="0"/>
              </a:spcBef>
              <a:spcAft>
                <a:spcPts val="0"/>
              </a:spcAft>
              <a:buClr>
                <a:schemeClr val="accent5"/>
              </a:buClr>
              <a:buSzPct val="100000"/>
              <a:buFont typeface="Roboto Slab"/>
              <a:buNone/>
              <a:defRPr sz="2400">
                <a:solidFill>
                  <a:schemeClr val="accent5"/>
                </a:solidFill>
                <a:latin typeface="Roboto Slab"/>
                <a:ea typeface="Roboto Slab"/>
                <a:cs typeface="Roboto Slab"/>
                <a:sym typeface="Roboto Slab"/>
              </a:defRPr>
            </a:lvl9pPr>
          </a:lstStyle>
          <a:p/>
        </p:txBody>
      </p:sp>
      <p:sp>
        <p:nvSpPr>
          <p:cNvPr id="15" name="Shape 15"/>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ig number">
    <p:spTree>
      <p:nvGrpSpPr>
        <p:cNvPr id="52" name="Shape 52"/>
        <p:cNvGrpSpPr/>
        <p:nvPr/>
      </p:nvGrpSpPr>
      <p:grpSpPr>
        <a:xfrm>
          <a:off x="0" y="0"/>
          <a:ext cx="0" cy="0"/>
          <a:chOff x="0" y="0"/>
          <a:chExt cx="0" cy="0"/>
        </a:xfrm>
      </p:grpSpPr>
      <p:sp>
        <p:nvSpPr>
          <p:cNvPr id="53" name="Shape 53"/>
          <p:cNvSpPr/>
          <p:nvPr/>
        </p:nvSpPr>
        <p:spPr>
          <a:xfrm>
            <a:off x="150" y="5076825"/>
            <a:ext cx="9143700" cy="66600"/>
          </a:xfrm>
          <a:prstGeom prst="rect">
            <a:avLst/>
          </a:prstGeom>
          <a:solidFill>
            <a:schemeClr val="accent4"/>
          </a:solidFill>
          <a:ln>
            <a:noFill/>
          </a:ln>
        </p:spPr>
        <p:txBody>
          <a:bodyPr anchorCtr="0" anchor="ctr" bIns="91425" lIns="91425" rIns="91425" tIns="91425">
            <a:noAutofit/>
          </a:bodyPr>
          <a:lstStyle/>
          <a:p>
            <a:pPr lvl="0">
              <a:spcBef>
                <a:spcPts val="0"/>
              </a:spcBef>
              <a:buNone/>
            </a:pPr>
            <a:r>
              <a:t/>
            </a:r>
            <a:endParaRPr/>
          </a:p>
        </p:txBody>
      </p:sp>
      <p:sp>
        <p:nvSpPr>
          <p:cNvPr id="54" name="Shape 54"/>
          <p:cNvSpPr txBox="1"/>
          <p:nvPr>
            <p:ph type="title"/>
          </p:nvPr>
        </p:nvSpPr>
        <p:spPr>
          <a:xfrm>
            <a:off x="387900" y="1152450"/>
            <a:ext cx="8368200" cy="1538400"/>
          </a:xfrm>
          <a:prstGeom prst="rect">
            <a:avLst/>
          </a:prstGeom>
        </p:spPr>
        <p:txBody>
          <a:bodyPr anchorCtr="0" anchor="ctr" bIns="91425" lIns="91425" rIns="91425" tIns="91425"/>
          <a:lstStyle>
            <a:lvl1pPr lvl="0" algn="ctr">
              <a:spcBef>
                <a:spcPts val="0"/>
              </a:spcBef>
              <a:buClr>
                <a:schemeClr val="accent5"/>
              </a:buClr>
              <a:buSzPct val="100000"/>
              <a:defRPr sz="13000">
                <a:solidFill>
                  <a:schemeClr val="accent5"/>
                </a:solidFill>
              </a:defRPr>
            </a:lvl1pPr>
            <a:lvl2pPr lvl="1" algn="ctr">
              <a:spcBef>
                <a:spcPts val="0"/>
              </a:spcBef>
              <a:buClr>
                <a:schemeClr val="accent5"/>
              </a:buClr>
              <a:buSzPct val="100000"/>
              <a:defRPr sz="13000">
                <a:solidFill>
                  <a:schemeClr val="accent5"/>
                </a:solidFill>
              </a:defRPr>
            </a:lvl2pPr>
            <a:lvl3pPr lvl="2" algn="ctr">
              <a:spcBef>
                <a:spcPts val="0"/>
              </a:spcBef>
              <a:buClr>
                <a:schemeClr val="accent5"/>
              </a:buClr>
              <a:buSzPct val="100000"/>
              <a:defRPr sz="13000">
                <a:solidFill>
                  <a:schemeClr val="accent5"/>
                </a:solidFill>
              </a:defRPr>
            </a:lvl3pPr>
            <a:lvl4pPr lvl="3" algn="ctr">
              <a:spcBef>
                <a:spcPts val="0"/>
              </a:spcBef>
              <a:buClr>
                <a:schemeClr val="accent5"/>
              </a:buClr>
              <a:buSzPct val="100000"/>
              <a:defRPr sz="13000">
                <a:solidFill>
                  <a:schemeClr val="accent5"/>
                </a:solidFill>
              </a:defRPr>
            </a:lvl4pPr>
            <a:lvl5pPr lvl="4" algn="ctr">
              <a:spcBef>
                <a:spcPts val="0"/>
              </a:spcBef>
              <a:buClr>
                <a:schemeClr val="accent5"/>
              </a:buClr>
              <a:buSzPct val="100000"/>
              <a:defRPr sz="13000">
                <a:solidFill>
                  <a:schemeClr val="accent5"/>
                </a:solidFill>
              </a:defRPr>
            </a:lvl5pPr>
            <a:lvl6pPr lvl="5" algn="ctr">
              <a:spcBef>
                <a:spcPts val="0"/>
              </a:spcBef>
              <a:buClr>
                <a:schemeClr val="accent5"/>
              </a:buClr>
              <a:buSzPct val="100000"/>
              <a:defRPr sz="13000">
                <a:solidFill>
                  <a:schemeClr val="accent5"/>
                </a:solidFill>
              </a:defRPr>
            </a:lvl6pPr>
            <a:lvl7pPr lvl="6" algn="ctr">
              <a:spcBef>
                <a:spcPts val="0"/>
              </a:spcBef>
              <a:buClr>
                <a:schemeClr val="accent5"/>
              </a:buClr>
              <a:buSzPct val="100000"/>
              <a:defRPr sz="13000">
                <a:solidFill>
                  <a:schemeClr val="accent5"/>
                </a:solidFill>
              </a:defRPr>
            </a:lvl7pPr>
            <a:lvl8pPr lvl="7" algn="ctr">
              <a:spcBef>
                <a:spcPts val="0"/>
              </a:spcBef>
              <a:buClr>
                <a:schemeClr val="accent5"/>
              </a:buClr>
              <a:buSzPct val="100000"/>
              <a:defRPr sz="13000">
                <a:solidFill>
                  <a:schemeClr val="accent5"/>
                </a:solidFill>
              </a:defRPr>
            </a:lvl8pPr>
            <a:lvl9pPr lvl="8" algn="ctr">
              <a:spcBef>
                <a:spcPts val="0"/>
              </a:spcBef>
              <a:buClr>
                <a:schemeClr val="accent5"/>
              </a:buClr>
              <a:buSzPct val="100000"/>
              <a:defRPr sz="13000">
                <a:solidFill>
                  <a:schemeClr val="accent5"/>
                </a:solidFill>
              </a:defRPr>
            </a:lvl9pPr>
          </a:lstStyle>
          <a:p/>
        </p:txBody>
      </p:sp>
      <p:sp>
        <p:nvSpPr>
          <p:cNvPr id="55" name="Shape 55"/>
          <p:cNvSpPr txBox="1"/>
          <p:nvPr>
            <p:ph idx="1" type="body"/>
          </p:nvPr>
        </p:nvSpPr>
        <p:spPr>
          <a:xfrm>
            <a:off x="387900" y="2919450"/>
            <a:ext cx="8368200" cy="1071600"/>
          </a:xfrm>
          <a:prstGeom prst="rect">
            <a:avLst/>
          </a:prstGeom>
        </p:spPr>
        <p:txBody>
          <a:bodyPr anchorCtr="0" anchor="t" bIns="91425" lIns="91425" rIns="91425" tIns="91425"/>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p:txBody>
      </p:sp>
      <p:sp>
        <p:nvSpPr>
          <p:cNvPr id="56" name="Shape 56"/>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57" name="Shape 57"/>
        <p:cNvGrpSpPr/>
        <p:nvPr/>
      </p:nvGrpSpPr>
      <p:grpSpPr>
        <a:xfrm>
          <a:off x="0" y="0"/>
          <a:ext cx="0" cy="0"/>
          <a:chOff x="0" y="0"/>
          <a:chExt cx="0" cy="0"/>
        </a:xfrm>
      </p:grpSpPr>
      <p:sp>
        <p:nvSpPr>
          <p:cNvPr id="58" name="Shape 58"/>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spTree>
      <p:nvGrpSpPr>
        <p:cNvPr id="16" name="Shape 16"/>
        <p:cNvGrpSpPr/>
        <p:nvPr/>
      </p:nvGrpSpPr>
      <p:grpSpPr>
        <a:xfrm>
          <a:off x="0" y="0"/>
          <a:ext cx="0" cy="0"/>
          <a:chOff x="0" y="0"/>
          <a:chExt cx="0" cy="0"/>
        </a:xfrm>
      </p:grpSpPr>
      <p:cxnSp>
        <p:nvCxnSpPr>
          <p:cNvPr id="17" name="Shape 17"/>
          <p:cNvCxnSpPr/>
          <p:nvPr/>
        </p:nvCxnSpPr>
        <p:spPr>
          <a:xfrm>
            <a:off x="4359601" y="2817463"/>
            <a:ext cx="424800" cy="0"/>
          </a:xfrm>
          <a:prstGeom prst="straightConnector1">
            <a:avLst/>
          </a:prstGeom>
          <a:noFill/>
          <a:ln cap="flat" cmpd="sng" w="38100">
            <a:solidFill>
              <a:schemeClr val="accent4"/>
            </a:solidFill>
            <a:prstDash val="solid"/>
            <a:round/>
            <a:headEnd len="med" w="med" type="none"/>
            <a:tailEnd len="med" w="med" type="none"/>
          </a:ln>
        </p:spPr>
      </p:cxnSp>
      <p:sp>
        <p:nvSpPr>
          <p:cNvPr id="18" name="Shape 18"/>
          <p:cNvSpPr txBox="1"/>
          <p:nvPr>
            <p:ph type="title"/>
          </p:nvPr>
        </p:nvSpPr>
        <p:spPr>
          <a:xfrm>
            <a:off x="480750" y="1764950"/>
            <a:ext cx="8222100" cy="907500"/>
          </a:xfrm>
          <a:prstGeom prst="rect">
            <a:avLst/>
          </a:prstGeom>
        </p:spPr>
        <p:txBody>
          <a:bodyPr anchorCtr="0" anchor="b" bIns="91425" lIns="91425" rIns="91425" tIns="91425"/>
          <a:lstStyle>
            <a:lvl1pPr lvl="0" algn="ctr">
              <a:spcBef>
                <a:spcPts val="0"/>
              </a:spcBef>
              <a:buSzPct val="100000"/>
              <a:defRPr sz="4800"/>
            </a:lvl1pPr>
            <a:lvl2pPr lvl="1" algn="ctr">
              <a:spcBef>
                <a:spcPts val="0"/>
              </a:spcBef>
              <a:buSzPct val="100000"/>
              <a:defRPr sz="4800"/>
            </a:lvl2pPr>
            <a:lvl3pPr lvl="2" algn="ctr">
              <a:spcBef>
                <a:spcPts val="0"/>
              </a:spcBef>
              <a:buSzPct val="100000"/>
              <a:defRPr sz="4800"/>
            </a:lvl3pPr>
            <a:lvl4pPr lvl="3" algn="ctr">
              <a:spcBef>
                <a:spcPts val="0"/>
              </a:spcBef>
              <a:buSzPct val="100000"/>
              <a:defRPr sz="4800"/>
            </a:lvl4pPr>
            <a:lvl5pPr lvl="4" algn="ctr">
              <a:spcBef>
                <a:spcPts val="0"/>
              </a:spcBef>
              <a:buSzPct val="100000"/>
              <a:defRPr sz="4800"/>
            </a:lvl5pPr>
            <a:lvl6pPr lvl="5" algn="ctr">
              <a:spcBef>
                <a:spcPts val="0"/>
              </a:spcBef>
              <a:buSzPct val="100000"/>
              <a:defRPr sz="4800"/>
            </a:lvl6pPr>
            <a:lvl7pPr lvl="6" algn="ctr">
              <a:spcBef>
                <a:spcPts val="0"/>
              </a:spcBef>
              <a:buSzPct val="100000"/>
              <a:defRPr sz="4800"/>
            </a:lvl7pPr>
            <a:lvl8pPr lvl="7" algn="ctr">
              <a:spcBef>
                <a:spcPts val="0"/>
              </a:spcBef>
              <a:buSzPct val="100000"/>
              <a:defRPr sz="4800"/>
            </a:lvl8pPr>
            <a:lvl9pPr lvl="8" algn="ctr">
              <a:spcBef>
                <a:spcPts val="0"/>
              </a:spcBef>
              <a:buSzPct val="100000"/>
              <a:defRPr sz="4800"/>
            </a:lvl9pPr>
          </a:lstStyle>
          <a:p/>
        </p:txBody>
      </p:sp>
      <p:sp>
        <p:nvSpPr>
          <p:cNvPr id="19" name="Shape 19"/>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20" name="Shape 20"/>
        <p:cNvGrpSpPr/>
        <p:nvPr/>
      </p:nvGrpSpPr>
      <p:grpSpPr>
        <a:xfrm>
          <a:off x="0" y="0"/>
          <a:ext cx="0" cy="0"/>
          <a:chOff x="0" y="0"/>
          <a:chExt cx="0" cy="0"/>
        </a:xfrm>
      </p:grpSpPr>
      <p:cxnSp>
        <p:nvCxnSpPr>
          <p:cNvPr id="21" name="Shape 21"/>
          <p:cNvCxnSpPr/>
          <p:nvPr/>
        </p:nvCxnSpPr>
        <p:spPr>
          <a:xfrm>
            <a:off x="492562" y="1260283"/>
            <a:ext cx="424800" cy="0"/>
          </a:xfrm>
          <a:prstGeom prst="straightConnector1">
            <a:avLst/>
          </a:prstGeom>
          <a:noFill/>
          <a:ln cap="flat" cmpd="sng" w="38100">
            <a:solidFill>
              <a:schemeClr val="accent4"/>
            </a:solidFill>
            <a:prstDash val="solid"/>
            <a:round/>
            <a:headEnd len="med" w="med" type="none"/>
            <a:tailEnd len="med" w="med" type="none"/>
          </a:ln>
        </p:spPr>
      </p:cxnSp>
      <p:sp>
        <p:nvSpPr>
          <p:cNvPr id="22" name="Shape 22"/>
          <p:cNvSpPr txBox="1"/>
          <p:nvPr>
            <p:ph type="title"/>
          </p:nvPr>
        </p:nvSpPr>
        <p:spPr>
          <a:xfrm>
            <a:off x="387900" y="458025"/>
            <a:ext cx="8368200" cy="686100"/>
          </a:xfrm>
          <a:prstGeom prst="rect">
            <a:avLst/>
          </a:prstGeom>
        </p:spPr>
        <p:txBody>
          <a:bodyPr anchorCtr="0" anchor="b"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3" name="Shape 23"/>
          <p:cNvSpPr txBox="1"/>
          <p:nvPr>
            <p:ph idx="1" type="body"/>
          </p:nvPr>
        </p:nvSpPr>
        <p:spPr>
          <a:xfrm>
            <a:off x="387900" y="1489824"/>
            <a:ext cx="8368200" cy="30789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4" name="Shape 24"/>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25" name="Shape 25"/>
        <p:cNvGrpSpPr/>
        <p:nvPr/>
      </p:nvGrpSpPr>
      <p:grpSpPr>
        <a:xfrm>
          <a:off x="0" y="0"/>
          <a:ext cx="0" cy="0"/>
          <a:chOff x="0" y="0"/>
          <a:chExt cx="0" cy="0"/>
        </a:xfrm>
      </p:grpSpPr>
      <p:cxnSp>
        <p:nvCxnSpPr>
          <p:cNvPr id="26" name="Shape 26"/>
          <p:cNvCxnSpPr/>
          <p:nvPr/>
        </p:nvCxnSpPr>
        <p:spPr>
          <a:xfrm>
            <a:off x="492562" y="1260283"/>
            <a:ext cx="424800" cy="0"/>
          </a:xfrm>
          <a:prstGeom prst="straightConnector1">
            <a:avLst/>
          </a:prstGeom>
          <a:noFill/>
          <a:ln cap="flat" cmpd="sng" w="38100">
            <a:solidFill>
              <a:schemeClr val="accent4"/>
            </a:solidFill>
            <a:prstDash val="solid"/>
            <a:round/>
            <a:headEnd len="med" w="med" type="none"/>
            <a:tailEnd len="med" w="med" type="none"/>
          </a:ln>
        </p:spPr>
      </p:cxnSp>
      <p:sp>
        <p:nvSpPr>
          <p:cNvPr id="27" name="Shape 27"/>
          <p:cNvSpPr txBox="1"/>
          <p:nvPr>
            <p:ph type="title"/>
          </p:nvPr>
        </p:nvSpPr>
        <p:spPr>
          <a:xfrm>
            <a:off x="387900" y="458025"/>
            <a:ext cx="8368200" cy="686100"/>
          </a:xfrm>
          <a:prstGeom prst="rect">
            <a:avLst/>
          </a:prstGeom>
        </p:spPr>
        <p:txBody>
          <a:bodyPr anchorCtr="0" anchor="b"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8" name="Shape 28"/>
          <p:cNvSpPr txBox="1"/>
          <p:nvPr>
            <p:ph idx="1" type="body"/>
          </p:nvPr>
        </p:nvSpPr>
        <p:spPr>
          <a:xfrm>
            <a:off x="387900" y="1489825"/>
            <a:ext cx="3999900" cy="30789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9" name="Shape 29"/>
          <p:cNvSpPr txBox="1"/>
          <p:nvPr>
            <p:ph idx="2" type="body"/>
          </p:nvPr>
        </p:nvSpPr>
        <p:spPr>
          <a:xfrm>
            <a:off x="4756200" y="1489825"/>
            <a:ext cx="3999900" cy="30789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30" name="Shape 30"/>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31" name="Shape 31"/>
        <p:cNvGrpSpPr/>
        <p:nvPr/>
      </p:nvGrpSpPr>
      <p:grpSpPr>
        <a:xfrm>
          <a:off x="0" y="0"/>
          <a:ext cx="0" cy="0"/>
          <a:chOff x="0" y="0"/>
          <a:chExt cx="0" cy="0"/>
        </a:xfrm>
      </p:grpSpPr>
      <p:sp>
        <p:nvSpPr>
          <p:cNvPr id="32" name="Shape 32"/>
          <p:cNvSpPr txBox="1"/>
          <p:nvPr>
            <p:ph type="title"/>
          </p:nvPr>
        </p:nvSpPr>
        <p:spPr>
          <a:xfrm>
            <a:off x="387900" y="458025"/>
            <a:ext cx="8368200" cy="686100"/>
          </a:xfrm>
          <a:prstGeom prst="rect">
            <a:avLst/>
          </a:prstGeom>
        </p:spPr>
        <p:txBody>
          <a:bodyPr anchorCtr="0" anchor="b"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33" name="Shape 33"/>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text">
    <p:spTree>
      <p:nvGrpSpPr>
        <p:cNvPr id="34" name="Shape 34"/>
        <p:cNvGrpSpPr/>
        <p:nvPr/>
      </p:nvGrpSpPr>
      <p:grpSpPr>
        <a:xfrm>
          <a:off x="0" y="0"/>
          <a:ext cx="0" cy="0"/>
          <a:chOff x="0" y="0"/>
          <a:chExt cx="0" cy="0"/>
        </a:xfrm>
      </p:grpSpPr>
      <p:cxnSp>
        <p:nvCxnSpPr>
          <p:cNvPr id="35" name="Shape 35"/>
          <p:cNvCxnSpPr/>
          <p:nvPr/>
        </p:nvCxnSpPr>
        <p:spPr>
          <a:xfrm>
            <a:off x="489218" y="1412276"/>
            <a:ext cx="331500" cy="0"/>
          </a:xfrm>
          <a:prstGeom prst="straightConnector1">
            <a:avLst/>
          </a:prstGeom>
          <a:noFill/>
          <a:ln cap="flat" cmpd="sng" w="38100">
            <a:solidFill>
              <a:schemeClr val="accent4"/>
            </a:solidFill>
            <a:prstDash val="solid"/>
            <a:round/>
            <a:headEnd len="med" w="med" type="none"/>
            <a:tailEnd len="med" w="med" type="none"/>
          </a:ln>
        </p:spPr>
      </p:cxnSp>
      <p:sp>
        <p:nvSpPr>
          <p:cNvPr id="36" name="Shape 36"/>
          <p:cNvSpPr txBox="1"/>
          <p:nvPr>
            <p:ph type="title"/>
          </p:nvPr>
        </p:nvSpPr>
        <p:spPr>
          <a:xfrm>
            <a:off x="387900" y="555600"/>
            <a:ext cx="2808000" cy="755700"/>
          </a:xfrm>
          <a:prstGeom prst="rect">
            <a:avLst/>
          </a:prstGeom>
        </p:spPr>
        <p:txBody>
          <a:bodyPr anchorCtr="0" anchor="b" bIns="91425" lIns="91425" rIns="91425" tIns="91425"/>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37" name="Shape 37"/>
          <p:cNvSpPr txBox="1"/>
          <p:nvPr>
            <p:ph idx="1" type="body"/>
          </p:nvPr>
        </p:nvSpPr>
        <p:spPr>
          <a:xfrm>
            <a:off x="387900" y="1594025"/>
            <a:ext cx="2808000" cy="2681100"/>
          </a:xfrm>
          <a:prstGeom prst="rect">
            <a:avLst/>
          </a:prstGeom>
        </p:spPr>
        <p:txBody>
          <a:bodyPr anchorCtr="0" anchor="t" bIns="91425" lIns="91425" rIns="91425" tIns="91425"/>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38" name="Shape 38"/>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Main point">
    <p:spTree>
      <p:nvGrpSpPr>
        <p:cNvPr id="39" name="Shape 39"/>
        <p:cNvGrpSpPr/>
        <p:nvPr/>
      </p:nvGrpSpPr>
      <p:grpSpPr>
        <a:xfrm>
          <a:off x="0" y="0"/>
          <a:ext cx="0" cy="0"/>
          <a:chOff x="0" y="0"/>
          <a:chExt cx="0" cy="0"/>
        </a:xfrm>
      </p:grpSpPr>
      <p:sp>
        <p:nvSpPr>
          <p:cNvPr id="40" name="Shape 40"/>
          <p:cNvSpPr txBox="1"/>
          <p:nvPr>
            <p:ph type="title"/>
          </p:nvPr>
        </p:nvSpPr>
        <p:spPr>
          <a:xfrm>
            <a:off x="490250" y="526350"/>
            <a:ext cx="5618700" cy="4090800"/>
          </a:xfrm>
          <a:prstGeom prst="rect">
            <a:avLst/>
          </a:prstGeom>
        </p:spPr>
        <p:txBody>
          <a:bodyPr anchorCtr="0" anchor="ctr" bIns="91425" lIns="91425" rIns="91425" tIns="91425"/>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p:txBody>
      </p:sp>
      <p:sp>
        <p:nvSpPr>
          <p:cNvPr id="41" name="Shape 41"/>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and description">
    <p:spTree>
      <p:nvGrpSpPr>
        <p:cNvPr id="42" name="Shape 42"/>
        <p:cNvGrpSpPr/>
        <p:nvPr/>
      </p:nvGrpSpPr>
      <p:grpSpPr>
        <a:xfrm>
          <a:off x="0" y="0"/>
          <a:ext cx="0" cy="0"/>
          <a:chOff x="0" y="0"/>
          <a:chExt cx="0" cy="0"/>
        </a:xfrm>
      </p:grpSpPr>
      <p:sp>
        <p:nvSpPr>
          <p:cNvPr id="43" name="Shape 43"/>
          <p:cNvSpPr/>
          <p:nvPr/>
        </p:nvSpPr>
        <p:spPr>
          <a:xfrm>
            <a:off x="4572000" y="-75"/>
            <a:ext cx="4572000" cy="5143500"/>
          </a:xfrm>
          <a:prstGeom prst="rect">
            <a:avLst/>
          </a:prstGeom>
          <a:solidFill>
            <a:schemeClr val="dk2"/>
          </a:solidFill>
          <a:ln>
            <a:noFill/>
          </a:ln>
        </p:spPr>
        <p:txBody>
          <a:bodyPr anchorCtr="0" anchor="ctr" bIns="91425" lIns="91425" rIns="91425" tIns="91425">
            <a:noAutofit/>
          </a:bodyPr>
          <a:lstStyle/>
          <a:p>
            <a:pPr lvl="0">
              <a:spcBef>
                <a:spcPts val="0"/>
              </a:spcBef>
              <a:buNone/>
            </a:pPr>
            <a:r>
              <a:t/>
            </a:r>
            <a:endParaRPr/>
          </a:p>
        </p:txBody>
      </p:sp>
      <p:cxnSp>
        <p:nvCxnSpPr>
          <p:cNvPr id="44" name="Shape 44"/>
          <p:cNvCxnSpPr/>
          <p:nvPr/>
        </p:nvCxnSpPr>
        <p:spPr>
          <a:xfrm>
            <a:off x="5029675" y="4495503"/>
            <a:ext cx="540900" cy="0"/>
          </a:xfrm>
          <a:prstGeom prst="straightConnector1">
            <a:avLst/>
          </a:prstGeom>
          <a:noFill/>
          <a:ln cap="flat" cmpd="sng" w="38100">
            <a:solidFill>
              <a:schemeClr val="accent5"/>
            </a:solidFill>
            <a:prstDash val="solid"/>
            <a:round/>
            <a:headEnd len="med" w="med" type="none"/>
            <a:tailEnd len="med" w="med" type="none"/>
          </a:ln>
        </p:spPr>
      </p:cxnSp>
      <p:sp>
        <p:nvSpPr>
          <p:cNvPr id="45" name="Shape 45"/>
          <p:cNvSpPr txBox="1"/>
          <p:nvPr>
            <p:ph type="title"/>
          </p:nvPr>
        </p:nvSpPr>
        <p:spPr>
          <a:xfrm>
            <a:off x="265500" y="1209075"/>
            <a:ext cx="4045200" cy="1506300"/>
          </a:xfrm>
          <a:prstGeom prst="rect">
            <a:avLst/>
          </a:prstGeom>
        </p:spPr>
        <p:txBody>
          <a:bodyPr anchorCtr="0" anchor="b" bIns="91425" lIns="91425" rIns="91425" tIns="91425"/>
          <a:lstStyle>
            <a:lvl1pPr lvl="0" algn="ctr">
              <a:spcBef>
                <a:spcPts val="0"/>
              </a:spcBef>
              <a:buSzPct val="100000"/>
              <a:defRPr sz="3800"/>
            </a:lvl1pPr>
            <a:lvl2pPr lvl="1" algn="ctr">
              <a:spcBef>
                <a:spcPts val="0"/>
              </a:spcBef>
              <a:buSzPct val="100000"/>
              <a:defRPr sz="3800"/>
            </a:lvl2pPr>
            <a:lvl3pPr lvl="2" algn="ctr">
              <a:spcBef>
                <a:spcPts val="0"/>
              </a:spcBef>
              <a:buSzPct val="100000"/>
              <a:defRPr sz="3800"/>
            </a:lvl3pPr>
            <a:lvl4pPr lvl="3" algn="ctr">
              <a:spcBef>
                <a:spcPts val="0"/>
              </a:spcBef>
              <a:buSzPct val="100000"/>
              <a:defRPr sz="3800"/>
            </a:lvl4pPr>
            <a:lvl5pPr lvl="4" algn="ctr">
              <a:spcBef>
                <a:spcPts val="0"/>
              </a:spcBef>
              <a:buSzPct val="100000"/>
              <a:defRPr sz="3800"/>
            </a:lvl5pPr>
            <a:lvl6pPr lvl="5" algn="ctr">
              <a:spcBef>
                <a:spcPts val="0"/>
              </a:spcBef>
              <a:buSzPct val="100000"/>
              <a:defRPr sz="3800"/>
            </a:lvl6pPr>
            <a:lvl7pPr lvl="6" algn="ctr">
              <a:spcBef>
                <a:spcPts val="0"/>
              </a:spcBef>
              <a:buSzPct val="100000"/>
              <a:defRPr sz="3800"/>
            </a:lvl7pPr>
            <a:lvl8pPr lvl="7" algn="ctr">
              <a:spcBef>
                <a:spcPts val="0"/>
              </a:spcBef>
              <a:buSzPct val="100000"/>
              <a:defRPr sz="3800"/>
            </a:lvl8pPr>
            <a:lvl9pPr lvl="8" algn="ctr">
              <a:spcBef>
                <a:spcPts val="0"/>
              </a:spcBef>
              <a:buSzPct val="100000"/>
              <a:defRPr sz="3800"/>
            </a:lvl9pPr>
          </a:lstStyle>
          <a:p/>
        </p:txBody>
      </p:sp>
      <p:sp>
        <p:nvSpPr>
          <p:cNvPr id="46" name="Shape 46"/>
          <p:cNvSpPr txBox="1"/>
          <p:nvPr>
            <p:ph idx="1" type="subTitle"/>
          </p:nvPr>
        </p:nvSpPr>
        <p:spPr>
          <a:xfrm>
            <a:off x="265500" y="2769000"/>
            <a:ext cx="4045200" cy="1345500"/>
          </a:xfrm>
          <a:prstGeom prst="rect">
            <a:avLst/>
          </a:prstGeom>
        </p:spPr>
        <p:txBody>
          <a:bodyPr anchorCtr="0" anchor="t" bIns="91425" lIns="91425" rIns="91425" tIns="91425"/>
          <a:lstStyle>
            <a:lvl1pPr lvl="0" algn="ctr">
              <a:lnSpc>
                <a:spcPct val="100000"/>
              </a:lnSpc>
              <a:spcBef>
                <a:spcPts val="0"/>
              </a:spcBef>
              <a:spcAft>
                <a:spcPts val="0"/>
              </a:spcAft>
              <a:buClr>
                <a:schemeClr val="accent5"/>
              </a:buClr>
              <a:buSzPct val="100000"/>
              <a:buNone/>
              <a:defRPr sz="2100">
                <a:solidFill>
                  <a:schemeClr val="accent5"/>
                </a:solidFill>
              </a:defRPr>
            </a:lvl1pPr>
            <a:lvl2pPr lvl="1" algn="ctr">
              <a:lnSpc>
                <a:spcPct val="100000"/>
              </a:lnSpc>
              <a:spcBef>
                <a:spcPts val="0"/>
              </a:spcBef>
              <a:spcAft>
                <a:spcPts val="0"/>
              </a:spcAft>
              <a:buClr>
                <a:schemeClr val="accent5"/>
              </a:buClr>
              <a:buSzPct val="100000"/>
              <a:buNone/>
              <a:defRPr sz="2100">
                <a:solidFill>
                  <a:schemeClr val="accent5"/>
                </a:solidFill>
              </a:defRPr>
            </a:lvl2pPr>
            <a:lvl3pPr lvl="2" algn="ctr">
              <a:lnSpc>
                <a:spcPct val="100000"/>
              </a:lnSpc>
              <a:spcBef>
                <a:spcPts val="0"/>
              </a:spcBef>
              <a:spcAft>
                <a:spcPts val="0"/>
              </a:spcAft>
              <a:buClr>
                <a:schemeClr val="accent5"/>
              </a:buClr>
              <a:buSzPct val="100000"/>
              <a:buNone/>
              <a:defRPr sz="2100">
                <a:solidFill>
                  <a:schemeClr val="accent5"/>
                </a:solidFill>
              </a:defRPr>
            </a:lvl3pPr>
            <a:lvl4pPr lvl="3" algn="ctr">
              <a:lnSpc>
                <a:spcPct val="100000"/>
              </a:lnSpc>
              <a:spcBef>
                <a:spcPts val="0"/>
              </a:spcBef>
              <a:spcAft>
                <a:spcPts val="0"/>
              </a:spcAft>
              <a:buClr>
                <a:schemeClr val="accent5"/>
              </a:buClr>
              <a:buSzPct val="100000"/>
              <a:buNone/>
              <a:defRPr sz="2100">
                <a:solidFill>
                  <a:schemeClr val="accent5"/>
                </a:solidFill>
              </a:defRPr>
            </a:lvl4pPr>
            <a:lvl5pPr lvl="4" algn="ctr">
              <a:lnSpc>
                <a:spcPct val="100000"/>
              </a:lnSpc>
              <a:spcBef>
                <a:spcPts val="0"/>
              </a:spcBef>
              <a:spcAft>
                <a:spcPts val="0"/>
              </a:spcAft>
              <a:buClr>
                <a:schemeClr val="accent5"/>
              </a:buClr>
              <a:buSzPct val="100000"/>
              <a:buNone/>
              <a:defRPr sz="2100">
                <a:solidFill>
                  <a:schemeClr val="accent5"/>
                </a:solidFill>
              </a:defRPr>
            </a:lvl5pPr>
            <a:lvl6pPr lvl="5" algn="ctr">
              <a:lnSpc>
                <a:spcPct val="100000"/>
              </a:lnSpc>
              <a:spcBef>
                <a:spcPts val="0"/>
              </a:spcBef>
              <a:spcAft>
                <a:spcPts val="0"/>
              </a:spcAft>
              <a:buClr>
                <a:schemeClr val="accent5"/>
              </a:buClr>
              <a:buSzPct val="100000"/>
              <a:buNone/>
              <a:defRPr sz="2100">
                <a:solidFill>
                  <a:schemeClr val="accent5"/>
                </a:solidFill>
              </a:defRPr>
            </a:lvl6pPr>
            <a:lvl7pPr lvl="6" algn="ctr">
              <a:lnSpc>
                <a:spcPct val="100000"/>
              </a:lnSpc>
              <a:spcBef>
                <a:spcPts val="0"/>
              </a:spcBef>
              <a:spcAft>
                <a:spcPts val="0"/>
              </a:spcAft>
              <a:buClr>
                <a:schemeClr val="accent5"/>
              </a:buClr>
              <a:buSzPct val="100000"/>
              <a:buNone/>
              <a:defRPr sz="2100">
                <a:solidFill>
                  <a:schemeClr val="accent5"/>
                </a:solidFill>
              </a:defRPr>
            </a:lvl7pPr>
            <a:lvl8pPr lvl="7" algn="ctr">
              <a:lnSpc>
                <a:spcPct val="100000"/>
              </a:lnSpc>
              <a:spcBef>
                <a:spcPts val="0"/>
              </a:spcBef>
              <a:spcAft>
                <a:spcPts val="0"/>
              </a:spcAft>
              <a:buClr>
                <a:schemeClr val="accent5"/>
              </a:buClr>
              <a:buSzPct val="100000"/>
              <a:buNone/>
              <a:defRPr sz="2100">
                <a:solidFill>
                  <a:schemeClr val="accent5"/>
                </a:solidFill>
              </a:defRPr>
            </a:lvl8pPr>
            <a:lvl9pPr lvl="8" algn="ctr">
              <a:lnSpc>
                <a:spcPct val="100000"/>
              </a:lnSpc>
              <a:spcBef>
                <a:spcPts val="0"/>
              </a:spcBef>
              <a:spcAft>
                <a:spcPts val="0"/>
              </a:spcAft>
              <a:buClr>
                <a:schemeClr val="accent5"/>
              </a:buClr>
              <a:buSzPct val="100000"/>
              <a:buNone/>
              <a:defRPr sz="2100">
                <a:solidFill>
                  <a:schemeClr val="accent5"/>
                </a:solidFill>
              </a:defRPr>
            </a:lvl9pPr>
          </a:lstStyle>
          <a:p/>
        </p:txBody>
      </p:sp>
      <p:sp>
        <p:nvSpPr>
          <p:cNvPr id="47" name="Shape 47"/>
          <p:cNvSpPr txBox="1"/>
          <p:nvPr>
            <p:ph idx="2" type="body"/>
          </p:nvPr>
        </p:nvSpPr>
        <p:spPr>
          <a:xfrm>
            <a:off x="4939500" y="724200"/>
            <a:ext cx="3837000" cy="3695100"/>
          </a:xfrm>
          <a:prstGeom prst="rect">
            <a:avLst/>
          </a:prstGeom>
        </p:spPr>
        <p:txBody>
          <a:bodyPr anchorCtr="0" anchor="ctr"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48" name="Shape 48"/>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49" name="Shape 49"/>
        <p:cNvGrpSpPr/>
        <p:nvPr/>
      </p:nvGrpSpPr>
      <p:grpSpPr>
        <a:xfrm>
          <a:off x="0" y="0"/>
          <a:ext cx="0" cy="0"/>
          <a:chOff x="0" y="0"/>
          <a:chExt cx="0" cy="0"/>
        </a:xfrm>
      </p:grpSpPr>
      <p:sp>
        <p:nvSpPr>
          <p:cNvPr id="50" name="Shape 50"/>
          <p:cNvSpPr txBox="1"/>
          <p:nvPr>
            <p:ph idx="1" type="body"/>
          </p:nvPr>
        </p:nvSpPr>
        <p:spPr>
          <a:xfrm>
            <a:off x="319500" y="4233725"/>
            <a:ext cx="5998800" cy="598800"/>
          </a:xfrm>
          <a:prstGeom prst="rect">
            <a:avLst/>
          </a:prstGeom>
        </p:spPr>
        <p:txBody>
          <a:bodyPr anchorCtr="0" anchor="ctr" bIns="91425" lIns="91425" rIns="91425" tIns="91425"/>
          <a:lstStyle>
            <a:lvl1pPr lvl="0">
              <a:lnSpc>
                <a:spcPct val="100000"/>
              </a:lnSpc>
              <a:spcBef>
                <a:spcPts val="0"/>
              </a:spcBef>
              <a:spcAft>
                <a:spcPts val="0"/>
              </a:spcAft>
              <a:buFont typeface="Roboto Slab"/>
              <a:buNone/>
              <a:defRPr>
                <a:latin typeface="Roboto Slab"/>
                <a:ea typeface="Roboto Slab"/>
                <a:cs typeface="Roboto Slab"/>
                <a:sym typeface="Roboto Slab"/>
              </a:defRPr>
            </a:lvl1pPr>
          </a:lstStyle>
          <a:p/>
        </p:txBody>
      </p:sp>
      <p:sp>
        <p:nvSpPr>
          <p:cNvPr id="51" name="Shape 51"/>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87900" y="458025"/>
            <a:ext cx="8368200" cy="686100"/>
          </a:xfrm>
          <a:prstGeom prst="rect">
            <a:avLst/>
          </a:prstGeom>
          <a:noFill/>
          <a:ln>
            <a:noFill/>
          </a:ln>
        </p:spPr>
        <p:txBody>
          <a:bodyPr anchorCtr="0" anchor="b" bIns="91425" lIns="91425" rIns="91425" tIns="91425"/>
          <a:lstStyle>
            <a:lvl1pPr lvl="0">
              <a:spcBef>
                <a:spcPts val="0"/>
              </a:spcBef>
              <a:buClr>
                <a:schemeClr val="dk1"/>
              </a:buClr>
              <a:buSzPct val="100000"/>
              <a:buFont typeface="Roboto Slab"/>
              <a:buNone/>
              <a:defRPr sz="3000">
                <a:solidFill>
                  <a:schemeClr val="dk1"/>
                </a:solidFill>
                <a:latin typeface="Roboto Slab"/>
                <a:ea typeface="Roboto Slab"/>
                <a:cs typeface="Roboto Slab"/>
                <a:sym typeface="Roboto Slab"/>
              </a:defRPr>
            </a:lvl1pPr>
            <a:lvl2pPr lvl="1">
              <a:spcBef>
                <a:spcPts val="0"/>
              </a:spcBef>
              <a:buClr>
                <a:schemeClr val="dk1"/>
              </a:buClr>
              <a:buSzPct val="100000"/>
              <a:buFont typeface="Roboto Slab"/>
              <a:buNone/>
              <a:defRPr sz="3000">
                <a:solidFill>
                  <a:schemeClr val="dk1"/>
                </a:solidFill>
                <a:latin typeface="Roboto Slab"/>
                <a:ea typeface="Roboto Slab"/>
                <a:cs typeface="Roboto Slab"/>
                <a:sym typeface="Roboto Slab"/>
              </a:defRPr>
            </a:lvl2pPr>
            <a:lvl3pPr lvl="2">
              <a:spcBef>
                <a:spcPts val="0"/>
              </a:spcBef>
              <a:buClr>
                <a:schemeClr val="dk1"/>
              </a:buClr>
              <a:buSzPct val="100000"/>
              <a:buFont typeface="Roboto Slab"/>
              <a:buNone/>
              <a:defRPr sz="3000">
                <a:solidFill>
                  <a:schemeClr val="dk1"/>
                </a:solidFill>
                <a:latin typeface="Roboto Slab"/>
                <a:ea typeface="Roboto Slab"/>
                <a:cs typeface="Roboto Slab"/>
                <a:sym typeface="Roboto Slab"/>
              </a:defRPr>
            </a:lvl3pPr>
            <a:lvl4pPr lvl="3">
              <a:spcBef>
                <a:spcPts val="0"/>
              </a:spcBef>
              <a:buClr>
                <a:schemeClr val="dk1"/>
              </a:buClr>
              <a:buSzPct val="100000"/>
              <a:buFont typeface="Roboto Slab"/>
              <a:buNone/>
              <a:defRPr sz="3000">
                <a:solidFill>
                  <a:schemeClr val="dk1"/>
                </a:solidFill>
                <a:latin typeface="Roboto Slab"/>
                <a:ea typeface="Roboto Slab"/>
                <a:cs typeface="Roboto Slab"/>
                <a:sym typeface="Roboto Slab"/>
              </a:defRPr>
            </a:lvl4pPr>
            <a:lvl5pPr lvl="4">
              <a:spcBef>
                <a:spcPts val="0"/>
              </a:spcBef>
              <a:buClr>
                <a:schemeClr val="dk1"/>
              </a:buClr>
              <a:buSzPct val="100000"/>
              <a:buFont typeface="Roboto Slab"/>
              <a:buNone/>
              <a:defRPr sz="3000">
                <a:solidFill>
                  <a:schemeClr val="dk1"/>
                </a:solidFill>
                <a:latin typeface="Roboto Slab"/>
                <a:ea typeface="Roboto Slab"/>
                <a:cs typeface="Roboto Slab"/>
                <a:sym typeface="Roboto Slab"/>
              </a:defRPr>
            </a:lvl5pPr>
            <a:lvl6pPr lvl="5">
              <a:spcBef>
                <a:spcPts val="0"/>
              </a:spcBef>
              <a:buClr>
                <a:schemeClr val="dk1"/>
              </a:buClr>
              <a:buSzPct val="100000"/>
              <a:buFont typeface="Roboto Slab"/>
              <a:buNone/>
              <a:defRPr sz="3000">
                <a:solidFill>
                  <a:schemeClr val="dk1"/>
                </a:solidFill>
                <a:latin typeface="Roboto Slab"/>
                <a:ea typeface="Roboto Slab"/>
                <a:cs typeface="Roboto Slab"/>
                <a:sym typeface="Roboto Slab"/>
              </a:defRPr>
            </a:lvl6pPr>
            <a:lvl7pPr lvl="6">
              <a:spcBef>
                <a:spcPts val="0"/>
              </a:spcBef>
              <a:buClr>
                <a:schemeClr val="dk1"/>
              </a:buClr>
              <a:buSzPct val="100000"/>
              <a:buFont typeface="Roboto Slab"/>
              <a:buNone/>
              <a:defRPr sz="3000">
                <a:solidFill>
                  <a:schemeClr val="dk1"/>
                </a:solidFill>
                <a:latin typeface="Roboto Slab"/>
                <a:ea typeface="Roboto Slab"/>
                <a:cs typeface="Roboto Slab"/>
                <a:sym typeface="Roboto Slab"/>
              </a:defRPr>
            </a:lvl7pPr>
            <a:lvl8pPr lvl="7">
              <a:spcBef>
                <a:spcPts val="0"/>
              </a:spcBef>
              <a:buClr>
                <a:schemeClr val="dk1"/>
              </a:buClr>
              <a:buSzPct val="100000"/>
              <a:buFont typeface="Roboto Slab"/>
              <a:buNone/>
              <a:defRPr sz="3000">
                <a:solidFill>
                  <a:schemeClr val="dk1"/>
                </a:solidFill>
                <a:latin typeface="Roboto Slab"/>
                <a:ea typeface="Roboto Slab"/>
                <a:cs typeface="Roboto Slab"/>
                <a:sym typeface="Roboto Slab"/>
              </a:defRPr>
            </a:lvl8pPr>
            <a:lvl9pPr lvl="8">
              <a:spcBef>
                <a:spcPts val="0"/>
              </a:spcBef>
              <a:buClr>
                <a:schemeClr val="dk1"/>
              </a:buClr>
              <a:buSzPct val="100000"/>
              <a:buFont typeface="Roboto Slab"/>
              <a:buNone/>
              <a:defRPr sz="3000">
                <a:solidFill>
                  <a:schemeClr val="dk1"/>
                </a:solidFill>
                <a:latin typeface="Roboto Slab"/>
                <a:ea typeface="Roboto Slab"/>
                <a:cs typeface="Roboto Slab"/>
                <a:sym typeface="Roboto Slab"/>
              </a:defRPr>
            </a:lvl9pPr>
          </a:lstStyle>
          <a:p/>
        </p:txBody>
      </p:sp>
      <p:sp>
        <p:nvSpPr>
          <p:cNvPr id="7" name="Shape 7"/>
          <p:cNvSpPr txBox="1"/>
          <p:nvPr>
            <p:ph idx="1" type="body"/>
          </p:nvPr>
        </p:nvSpPr>
        <p:spPr>
          <a:xfrm>
            <a:off x="387900" y="1489824"/>
            <a:ext cx="8368200" cy="3078900"/>
          </a:xfrm>
          <a:prstGeom prst="rect">
            <a:avLst/>
          </a:prstGeom>
          <a:noFill/>
          <a:ln>
            <a:noFill/>
          </a:ln>
        </p:spPr>
        <p:txBody>
          <a:bodyPr anchorCtr="0" anchor="t" bIns="91425" lIns="91425" rIns="91425" tIns="91425"/>
          <a:lstStyle>
            <a:lvl1pPr lvl="0">
              <a:lnSpc>
                <a:spcPct val="115000"/>
              </a:lnSpc>
              <a:spcBef>
                <a:spcPts val="0"/>
              </a:spcBef>
              <a:spcAft>
                <a:spcPts val="1600"/>
              </a:spcAft>
              <a:buClr>
                <a:schemeClr val="dk1"/>
              </a:buClr>
              <a:buSzPct val="100000"/>
              <a:buFont typeface="Roboto"/>
              <a:defRPr sz="1800">
                <a:solidFill>
                  <a:schemeClr val="dk1"/>
                </a:solidFill>
                <a:latin typeface="Roboto"/>
                <a:ea typeface="Roboto"/>
                <a:cs typeface="Roboto"/>
                <a:sym typeface="Roboto"/>
              </a:defRPr>
            </a:lvl1pPr>
            <a:lvl2pPr lvl="1">
              <a:lnSpc>
                <a:spcPct val="115000"/>
              </a:lnSpc>
              <a:spcBef>
                <a:spcPts val="0"/>
              </a:spcBef>
              <a:spcAft>
                <a:spcPts val="1600"/>
              </a:spcAft>
              <a:buClr>
                <a:schemeClr val="dk1"/>
              </a:buClr>
              <a:buFont typeface="Roboto"/>
              <a:defRPr>
                <a:solidFill>
                  <a:schemeClr val="dk1"/>
                </a:solidFill>
                <a:latin typeface="Roboto"/>
                <a:ea typeface="Roboto"/>
                <a:cs typeface="Roboto"/>
                <a:sym typeface="Roboto"/>
              </a:defRPr>
            </a:lvl2pPr>
            <a:lvl3pPr lvl="2">
              <a:lnSpc>
                <a:spcPct val="115000"/>
              </a:lnSpc>
              <a:spcBef>
                <a:spcPts val="0"/>
              </a:spcBef>
              <a:spcAft>
                <a:spcPts val="1600"/>
              </a:spcAft>
              <a:buClr>
                <a:schemeClr val="dk1"/>
              </a:buClr>
              <a:buFont typeface="Roboto"/>
              <a:defRPr>
                <a:solidFill>
                  <a:schemeClr val="dk1"/>
                </a:solidFill>
                <a:latin typeface="Roboto"/>
                <a:ea typeface="Roboto"/>
                <a:cs typeface="Roboto"/>
                <a:sym typeface="Roboto"/>
              </a:defRPr>
            </a:lvl3pPr>
            <a:lvl4pPr lvl="3">
              <a:lnSpc>
                <a:spcPct val="115000"/>
              </a:lnSpc>
              <a:spcBef>
                <a:spcPts val="0"/>
              </a:spcBef>
              <a:spcAft>
                <a:spcPts val="1600"/>
              </a:spcAft>
              <a:buClr>
                <a:schemeClr val="dk1"/>
              </a:buClr>
              <a:buFont typeface="Roboto"/>
              <a:defRPr>
                <a:solidFill>
                  <a:schemeClr val="dk1"/>
                </a:solidFill>
                <a:latin typeface="Roboto"/>
                <a:ea typeface="Roboto"/>
                <a:cs typeface="Roboto"/>
                <a:sym typeface="Roboto"/>
              </a:defRPr>
            </a:lvl4pPr>
            <a:lvl5pPr lvl="4">
              <a:lnSpc>
                <a:spcPct val="115000"/>
              </a:lnSpc>
              <a:spcBef>
                <a:spcPts val="0"/>
              </a:spcBef>
              <a:spcAft>
                <a:spcPts val="1600"/>
              </a:spcAft>
              <a:buClr>
                <a:schemeClr val="dk1"/>
              </a:buClr>
              <a:buFont typeface="Roboto"/>
              <a:defRPr>
                <a:solidFill>
                  <a:schemeClr val="dk1"/>
                </a:solidFill>
                <a:latin typeface="Roboto"/>
                <a:ea typeface="Roboto"/>
                <a:cs typeface="Roboto"/>
                <a:sym typeface="Roboto"/>
              </a:defRPr>
            </a:lvl5pPr>
            <a:lvl6pPr lvl="5">
              <a:lnSpc>
                <a:spcPct val="115000"/>
              </a:lnSpc>
              <a:spcBef>
                <a:spcPts val="0"/>
              </a:spcBef>
              <a:spcAft>
                <a:spcPts val="1600"/>
              </a:spcAft>
              <a:buClr>
                <a:schemeClr val="dk1"/>
              </a:buClr>
              <a:buFont typeface="Roboto"/>
              <a:defRPr>
                <a:solidFill>
                  <a:schemeClr val="dk1"/>
                </a:solidFill>
                <a:latin typeface="Roboto"/>
                <a:ea typeface="Roboto"/>
                <a:cs typeface="Roboto"/>
                <a:sym typeface="Roboto"/>
              </a:defRPr>
            </a:lvl6pPr>
            <a:lvl7pPr lvl="6">
              <a:lnSpc>
                <a:spcPct val="115000"/>
              </a:lnSpc>
              <a:spcBef>
                <a:spcPts val="0"/>
              </a:spcBef>
              <a:spcAft>
                <a:spcPts val="1600"/>
              </a:spcAft>
              <a:buClr>
                <a:schemeClr val="dk1"/>
              </a:buClr>
              <a:buFont typeface="Roboto"/>
              <a:defRPr>
                <a:solidFill>
                  <a:schemeClr val="dk1"/>
                </a:solidFill>
                <a:latin typeface="Roboto"/>
                <a:ea typeface="Roboto"/>
                <a:cs typeface="Roboto"/>
                <a:sym typeface="Roboto"/>
              </a:defRPr>
            </a:lvl7pPr>
            <a:lvl8pPr lvl="7">
              <a:lnSpc>
                <a:spcPct val="115000"/>
              </a:lnSpc>
              <a:spcBef>
                <a:spcPts val="0"/>
              </a:spcBef>
              <a:spcAft>
                <a:spcPts val="1600"/>
              </a:spcAft>
              <a:buClr>
                <a:schemeClr val="dk1"/>
              </a:buClr>
              <a:buFont typeface="Roboto"/>
              <a:defRPr>
                <a:solidFill>
                  <a:schemeClr val="dk1"/>
                </a:solidFill>
                <a:latin typeface="Roboto"/>
                <a:ea typeface="Roboto"/>
                <a:cs typeface="Roboto"/>
                <a:sym typeface="Roboto"/>
              </a:defRPr>
            </a:lvl8pPr>
            <a:lvl9pPr lvl="8">
              <a:lnSpc>
                <a:spcPct val="115000"/>
              </a:lnSpc>
              <a:spcBef>
                <a:spcPts val="0"/>
              </a:spcBef>
              <a:spcAft>
                <a:spcPts val="1600"/>
              </a:spcAft>
              <a:buClr>
                <a:schemeClr val="dk1"/>
              </a:buClr>
              <a:buFont typeface="Roboto"/>
              <a:defRPr>
                <a:solidFill>
                  <a:schemeClr val="dk1"/>
                </a:solidFill>
                <a:latin typeface="Roboto"/>
                <a:ea typeface="Roboto"/>
                <a:cs typeface="Roboto"/>
                <a:sym typeface="Roboto"/>
              </a:defRPr>
            </a:lvl9pPr>
          </a:lstStyle>
          <a:p/>
        </p:txBody>
      </p:sp>
      <p:sp>
        <p:nvSpPr>
          <p:cNvPr id="8" name="Shape 8"/>
          <p:cNvSpPr txBox="1"/>
          <p:nvPr>
            <p:ph idx="12" type="sldNum"/>
          </p:nvPr>
        </p:nvSpPr>
        <p:spPr>
          <a:xfrm>
            <a:off x="8472457" y="4663216"/>
            <a:ext cx="548700" cy="393600"/>
          </a:xfrm>
          <a:prstGeom prst="rect">
            <a:avLst/>
          </a:prstGeom>
          <a:noFill/>
          <a:ln>
            <a:noFill/>
          </a:ln>
        </p:spPr>
        <p:txBody>
          <a:bodyPr anchorCtr="0" anchor="ctr" bIns="91425" lIns="91425" rIns="91425" tIns="91425">
            <a:noAutofit/>
          </a:bodyPr>
          <a:lstStyle/>
          <a:p>
            <a:pPr lvl="0" algn="r">
              <a:spcBef>
                <a:spcPts val="0"/>
              </a:spcBef>
              <a:buNone/>
            </a:pPr>
            <a:fld id="{00000000-1234-1234-1234-123412341234}" type="slidenum">
              <a:rPr lang="en" sz="1000">
                <a:solidFill>
                  <a:schemeClr val="dk1"/>
                </a:solidFill>
                <a:latin typeface="Roboto"/>
                <a:ea typeface="Roboto"/>
                <a:cs typeface="Roboto"/>
                <a:sym typeface="Roboto"/>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0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0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0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0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0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0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hyperlink" Target="http://wiki.c2.com/?BigDesignUpFront"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0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0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00.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2" name="Shape 62"/>
        <p:cNvGrpSpPr/>
        <p:nvPr/>
      </p:nvGrpSpPr>
      <p:grpSpPr>
        <a:xfrm>
          <a:off x="0" y="0"/>
          <a:ext cx="0" cy="0"/>
          <a:chOff x="0" y="0"/>
          <a:chExt cx="0" cy="0"/>
        </a:xfrm>
      </p:grpSpPr>
      <p:sp>
        <p:nvSpPr>
          <p:cNvPr id="63" name="Shape 63"/>
          <p:cNvSpPr txBox="1"/>
          <p:nvPr>
            <p:ph type="ctrTitle"/>
          </p:nvPr>
        </p:nvSpPr>
        <p:spPr>
          <a:xfrm>
            <a:off x="1680301" y="1188925"/>
            <a:ext cx="5783400" cy="1457399"/>
          </a:xfrm>
          <a:prstGeom prst="rect">
            <a:avLst/>
          </a:prstGeom>
        </p:spPr>
        <p:txBody>
          <a:bodyPr anchorCtr="0" anchor="b" bIns="91425" lIns="91425" rIns="91425" tIns="91425">
            <a:noAutofit/>
          </a:bodyPr>
          <a:lstStyle/>
          <a:p>
            <a:pPr lvl="0">
              <a:spcBef>
                <a:spcPts val="0"/>
              </a:spcBef>
              <a:buNone/>
            </a:pPr>
            <a:r>
              <a:rPr lang="en"/>
              <a:t>Extreme Programming</a:t>
            </a:r>
          </a:p>
        </p:txBody>
      </p:sp>
      <p:sp>
        <p:nvSpPr>
          <p:cNvPr id="64" name="Shape 64"/>
          <p:cNvSpPr txBox="1"/>
          <p:nvPr>
            <p:ph idx="1" type="subTitle"/>
          </p:nvPr>
        </p:nvSpPr>
        <p:spPr>
          <a:xfrm>
            <a:off x="1680301" y="3049450"/>
            <a:ext cx="5783400" cy="909000"/>
          </a:xfrm>
          <a:prstGeom prst="rect">
            <a:avLst/>
          </a:prstGeom>
        </p:spPr>
        <p:txBody>
          <a:bodyPr anchorCtr="0" anchor="t" bIns="91425" lIns="91425" rIns="91425" tIns="91425">
            <a:noAutofit/>
          </a:bodyPr>
          <a:lstStyle/>
          <a:p>
            <a:pPr lvl="0">
              <a:spcBef>
                <a:spcPts val="0"/>
              </a:spcBef>
              <a:buNone/>
            </a:pPr>
            <a:r>
              <a:rPr lang="en"/>
              <a:t>Matherin Langely · Ryan Rothweiler</a:t>
            </a:r>
          </a:p>
          <a:p>
            <a:pPr lvl="0">
              <a:spcBef>
                <a:spcPts val="0"/>
              </a:spcBef>
              <a:buNone/>
            </a:pPr>
            <a:r>
              <a:rPr lang="en"/>
              <a:t>ZhenDong Ma · Nikolas Beltran </a:t>
            </a: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6" name="Shape 126"/>
        <p:cNvGrpSpPr/>
        <p:nvPr/>
      </p:nvGrpSpPr>
      <p:grpSpPr>
        <a:xfrm>
          <a:off x="0" y="0"/>
          <a:ext cx="0" cy="0"/>
          <a:chOff x="0" y="0"/>
          <a:chExt cx="0" cy="0"/>
        </a:xfrm>
      </p:grpSpPr>
      <p:sp>
        <p:nvSpPr>
          <p:cNvPr id="127" name="Shape 127"/>
          <p:cNvSpPr txBox="1"/>
          <p:nvPr>
            <p:ph type="title"/>
          </p:nvPr>
        </p:nvSpPr>
        <p:spPr>
          <a:xfrm>
            <a:off x="387900" y="458025"/>
            <a:ext cx="8368200" cy="686100"/>
          </a:xfrm>
          <a:prstGeom prst="rect">
            <a:avLst/>
          </a:prstGeom>
        </p:spPr>
        <p:txBody>
          <a:bodyPr anchorCtr="0" anchor="b" bIns="91425" lIns="91425" rIns="91425" tIns="91425">
            <a:noAutofit/>
          </a:bodyPr>
          <a:lstStyle/>
          <a:p>
            <a:pPr lvl="0">
              <a:spcBef>
                <a:spcPts val="0"/>
              </a:spcBef>
              <a:buNone/>
            </a:pPr>
            <a:r>
              <a:rPr lang="en"/>
              <a:t>Code Review</a:t>
            </a:r>
          </a:p>
        </p:txBody>
      </p:sp>
      <p:sp>
        <p:nvSpPr>
          <p:cNvPr id="128" name="Shape 128"/>
          <p:cNvSpPr txBox="1"/>
          <p:nvPr>
            <p:ph idx="1" type="body"/>
          </p:nvPr>
        </p:nvSpPr>
        <p:spPr>
          <a:xfrm>
            <a:off x="387900" y="1489824"/>
            <a:ext cx="8368200" cy="3078900"/>
          </a:xfrm>
          <a:prstGeom prst="rect">
            <a:avLst/>
          </a:prstGeom>
        </p:spPr>
        <p:txBody>
          <a:bodyPr anchorCtr="0" anchor="t" bIns="91425" lIns="91425" rIns="91425" tIns="91425">
            <a:noAutofit/>
          </a:bodyPr>
          <a:lstStyle/>
          <a:p>
            <a:pPr indent="-381000" lvl="0" marL="457200" rtl="0">
              <a:spcBef>
                <a:spcPts val="0"/>
              </a:spcBef>
              <a:buSzPct val="100000"/>
            </a:pPr>
            <a:r>
              <a:rPr lang="en" sz="2400"/>
              <a:t>This is continuous approach of improvement, used to increase more efficient and clean code.</a:t>
            </a:r>
          </a:p>
          <a:p>
            <a:pPr indent="-381000" lvl="0" marL="457200" rtl="0">
              <a:spcBef>
                <a:spcPts val="0"/>
              </a:spcBef>
              <a:buSzPct val="100000"/>
            </a:pPr>
            <a:r>
              <a:rPr lang="en" sz="2400"/>
              <a:t>Code reviews allow programming patterns to be maintained and enforced which leads to increased readability, efficiency, and maintainability of code.</a:t>
            </a: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2" name="Shape 132"/>
        <p:cNvGrpSpPr/>
        <p:nvPr/>
      </p:nvGrpSpPr>
      <p:grpSpPr>
        <a:xfrm>
          <a:off x="0" y="0"/>
          <a:ext cx="0" cy="0"/>
          <a:chOff x="0" y="0"/>
          <a:chExt cx="0" cy="0"/>
        </a:xfrm>
      </p:grpSpPr>
      <p:sp>
        <p:nvSpPr>
          <p:cNvPr id="133" name="Shape 133"/>
          <p:cNvSpPr txBox="1"/>
          <p:nvPr>
            <p:ph type="title"/>
          </p:nvPr>
        </p:nvSpPr>
        <p:spPr>
          <a:xfrm>
            <a:off x="387900" y="458025"/>
            <a:ext cx="8368200" cy="686100"/>
          </a:xfrm>
          <a:prstGeom prst="rect">
            <a:avLst/>
          </a:prstGeom>
        </p:spPr>
        <p:txBody>
          <a:bodyPr anchorCtr="0" anchor="b" bIns="91425" lIns="91425" rIns="91425" tIns="91425">
            <a:noAutofit/>
          </a:bodyPr>
          <a:lstStyle/>
          <a:p>
            <a:pPr lvl="0">
              <a:spcBef>
                <a:spcPts val="0"/>
              </a:spcBef>
              <a:buNone/>
            </a:pPr>
            <a:r>
              <a:rPr lang="en"/>
              <a:t>Code Review</a:t>
            </a:r>
          </a:p>
        </p:txBody>
      </p:sp>
      <p:sp>
        <p:nvSpPr>
          <p:cNvPr id="134" name="Shape 134"/>
          <p:cNvSpPr txBox="1"/>
          <p:nvPr>
            <p:ph idx="1" type="body"/>
          </p:nvPr>
        </p:nvSpPr>
        <p:spPr>
          <a:xfrm>
            <a:off x="387900" y="1489824"/>
            <a:ext cx="8368200" cy="3078900"/>
          </a:xfrm>
          <a:prstGeom prst="rect">
            <a:avLst/>
          </a:prstGeom>
        </p:spPr>
        <p:txBody>
          <a:bodyPr anchorCtr="0" anchor="t" bIns="91425" lIns="91425" rIns="91425" tIns="91425">
            <a:noAutofit/>
          </a:bodyPr>
          <a:lstStyle/>
          <a:p>
            <a:pPr indent="-381000" lvl="0" marL="457200" rtl="0">
              <a:spcBef>
                <a:spcPts val="0"/>
              </a:spcBef>
              <a:buSzPct val="100000"/>
            </a:pPr>
            <a:r>
              <a:rPr lang="en" sz="2400"/>
              <a:t>It gives the programmer continuous feedback</a:t>
            </a:r>
          </a:p>
          <a:p>
            <a:pPr indent="-381000" lvl="0" marL="457200" rtl="0">
              <a:spcBef>
                <a:spcPts val="0"/>
              </a:spcBef>
              <a:buSzPct val="100000"/>
            </a:pPr>
            <a:r>
              <a:rPr lang="en" sz="2400"/>
              <a:t>Code reviews usually include review team, every so often, coming in to analyze the code. </a:t>
            </a:r>
          </a:p>
          <a:p>
            <a:pPr indent="-381000" lvl="0" marL="457200" rtl="0">
              <a:spcBef>
                <a:spcPts val="0"/>
              </a:spcBef>
              <a:buSzPct val="100000"/>
            </a:pPr>
            <a:r>
              <a:rPr lang="en" sz="2400"/>
              <a:t>This forcers any new programmers to be more aware of the bad habits they may have leading to more efficient code</a:t>
            </a:r>
          </a:p>
          <a:p>
            <a:pPr lvl="0" rtl="0">
              <a:spcBef>
                <a:spcPts val="0"/>
              </a:spcBef>
              <a:buNone/>
            </a:pPr>
            <a:r>
              <a:t/>
            </a:r>
            <a:endParaRPr sz="2400"/>
          </a:p>
          <a:p>
            <a:pPr lvl="0">
              <a:spcBef>
                <a:spcPts val="0"/>
              </a:spcBef>
              <a:buNone/>
            </a:pPr>
            <a:r>
              <a:t/>
            </a:r>
            <a:endParaRPr sz="24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8" name="Shape 138"/>
        <p:cNvGrpSpPr/>
        <p:nvPr/>
      </p:nvGrpSpPr>
      <p:grpSpPr>
        <a:xfrm>
          <a:off x="0" y="0"/>
          <a:ext cx="0" cy="0"/>
          <a:chOff x="0" y="0"/>
          <a:chExt cx="0" cy="0"/>
        </a:xfrm>
      </p:grpSpPr>
      <p:sp>
        <p:nvSpPr>
          <p:cNvPr id="139" name="Shape 139"/>
          <p:cNvSpPr txBox="1"/>
          <p:nvPr>
            <p:ph type="title"/>
          </p:nvPr>
        </p:nvSpPr>
        <p:spPr>
          <a:xfrm>
            <a:off x="387900" y="458025"/>
            <a:ext cx="8368200" cy="686100"/>
          </a:xfrm>
          <a:prstGeom prst="rect">
            <a:avLst/>
          </a:prstGeom>
        </p:spPr>
        <p:txBody>
          <a:bodyPr anchorCtr="0" anchor="b" bIns="91425" lIns="91425" rIns="91425" tIns="91425">
            <a:noAutofit/>
          </a:bodyPr>
          <a:lstStyle/>
          <a:p>
            <a:pPr lvl="0">
              <a:spcBef>
                <a:spcPts val="0"/>
              </a:spcBef>
              <a:buNone/>
            </a:pPr>
            <a:r>
              <a:rPr lang="en" sz="3600"/>
              <a:t>Unit testing:</a:t>
            </a:r>
          </a:p>
        </p:txBody>
      </p:sp>
      <p:sp>
        <p:nvSpPr>
          <p:cNvPr id="140" name="Shape 140"/>
          <p:cNvSpPr txBox="1"/>
          <p:nvPr>
            <p:ph idx="1" type="body"/>
          </p:nvPr>
        </p:nvSpPr>
        <p:spPr>
          <a:xfrm>
            <a:off x="387900" y="1489824"/>
            <a:ext cx="8368200" cy="3078900"/>
          </a:xfrm>
          <a:prstGeom prst="rect">
            <a:avLst/>
          </a:prstGeom>
        </p:spPr>
        <p:txBody>
          <a:bodyPr anchorCtr="0" anchor="t" bIns="91425" lIns="91425" rIns="91425" tIns="91425">
            <a:noAutofit/>
          </a:bodyPr>
          <a:lstStyle/>
          <a:p>
            <a:pPr indent="-381000" lvl="0" marL="457200" rtl="0">
              <a:spcBef>
                <a:spcPts val="0"/>
              </a:spcBef>
              <a:buSzPct val="100000"/>
            </a:pPr>
            <a:r>
              <a:rPr lang="en" sz="2400"/>
              <a:t>Unit testing is a testing process that breaks the parts of the application into individual “units” to be tested independently for proper behavior. This is generally automated.</a:t>
            </a:r>
          </a:p>
          <a:p>
            <a:pPr indent="-381000" lvl="0" marL="457200">
              <a:spcBef>
                <a:spcPts val="0"/>
              </a:spcBef>
              <a:buSzPct val="100000"/>
            </a:pPr>
            <a:r>
              <a:rPr lang="en" sz="2400"/>
              <a:t>Easy to test making the program have a higher number of small focus function which is always a benefit</a:t>
            </a:r>
          </a:p>
          <a:p>
            <a:pPr lvl="0">
              <a:spcBef>
                <a:spcPts val="0"/>
              </a:spcBef>
              <a:buNone/>
            </a:pPr>
            <a:r>
              <a:t/>
            </a:r>
            <a:endParaRPr sz="24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44" name="Shape 144"/>
        <p:cNvGrpSpPr/>
        <p:nvPr/>
      </p:nvGrpSpPr>
      <p:grpSpPr>
        <a:xfrm>
          <a:off x="0" y="0"/>
          <a:ext cx="0" cy="0"/>
          <a:chOff x="0" y="0"/>
          <a:chExt cx="0" cy="0"/>
        </a:xfrm>
      </p:grpSpPr>
      <p:sp>
        <p:nvSpPr>
          <p:cNvPr id="145" name="Shape 145"/>
          <p:cNvSpPr txBox="1"/>
          <p:nvPr>
            <p:ph type="title"/>
          </p:nvPr>
        </p:nvSpPr>
        <p:spPr>
          <a:xfrm>
            <a:off x="387900" y="458025"/>
            <a:ext cx="8368200" cy="686100"/>
          </a:xfrm>
          <a:prstGeom prst="rect">
            <a:avLst/>
          </a:prstGeom>
        </p:spPr>
        <p:txBody>
          <a:bodyPr anchorCtr="0" anchor="b" bIns="91425" lIns="91425" rIns="91425" tIns="91425">
            <a:noAutofit/>
          </a:bodyPr>
          <a:lstStyle/>
          <a:p>
            <a:pPr lvl="0">
              <a:spcBef>
                <a:spcPts val="0"/>
              </a:spcBef>
              <a:buNone/>
            </a:pPr>
            <a:r>
              <a:t/>
            </a:r>
            <a:endParaRPr/>
          </a:p>
        </p:txBody>
      </p:sp>
      <p:sp>
        <p:nvSpPr>
          <p:cNvPr id="146" name="Shape 146"/>
          <p:cNvSpPr txBox="1"/>
          <p:nvPr>
            <p:ph idx="1" type="body"/>
          </p:nvPr>
        </p:nvSpPr>
        <p:spPr>
          <a:xfrm>
            <a:off x="387900" y="1489824"/>
            <a:ext cx="8368200" cy="3078900"/>
          </a:xfrm>
          <a:prstGeom prst="rect">
            <a:avLst/>
          </a:prstGeom>
        </p:spPr>
        <p:txBody>
          <a:bodyPr anchorCtr="0" anchor="t" bIns="91425" lIns="91425" rIns="91425" tIns="91425">
            <a:noAutofit/>
          </a:bodyPr>
          <a:lstStyle/>
          <a:p>
            <a:pPr lvl="0">
              <a:spcBef>
                <a:spcPts val="0"/>
              </a:spcBef>
              <a:buNone/>
            </a:pPr>
            <a:r>
              <a:t/>
            </a:r>
            <a:endParaRPr/>
          </a:p>
        </p:txBody>
      </p:sp>
      <p:pic>
        <p:nvPicPr>
          <p:cNvPr descr="Screenshot (67).png" id="147" name="Shape 147"/>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1" name="Shape 151"/>
        <p:cNvGrpSpPr/>
        <p:nvPr/>
      </p:nvGrpSpPr>
      <p:grpSpPr>
        <a:xfrm>
          <a:off x="0" y="0"/>
          <a:ext cx="0" cy="0"/>
          <a:chOff x="0" y="0"/>
          <a:chExt cx="0" cy="0"/>
        </a:xfrm>
      </p:grpSpPr>
      <p:sp>
        <p:nvSpPr>
          <p:cNvPr id="152" name="Shape 152"/>
          <p:cNvSpPr txBox="1"/>
          <p:nvPr>
            <p:ph type="title"/>
          </p:nvPr>
        </p:nvSpPr>
        <p:spPr>
          <a:xfrm>
            <a:off x="387900" y="458025"/>
            <a:ext cx="8368200" cy="686100"/>
          </a:xfrm>
          <a:prstGeom prst="rect">
            <a:avLst/>
          </a:prstGeom>
        </p:spPr>
        <p:txBody>
          <a:bodyPr anchorCtr="0" anchor="b" bIns="91425" lIns="91425" rIns="91425" tIns="91425">
            <a:noAutofit/>
          </a:bodyPr>
          <a:lstStyle/>
          <a:p>
            <a:pPr lvl="0">
              <a:spcBef>
                <a:spcPts val="0"/>
              </a:spcBef>
              <a:buNone/>
            </a:pPr>
            <a:r>
              <a:rPr lang="en"/>
              <a:t>Unit Testing:</a:t>
            </a:r>
          </a:p>
        </p:txBody>
      </p:sp>
      <p:sp>
        <p:nvSpPr>
          <p:cNvPr id="153" name="Shape 153"/>
          <p:cNvSpPr txBox="1"/>
          <p:nvPr>
            <p:ph idx="1" type="body"/>
          </p:nvPr>
        </p:nvSpPr>
        <p:spPr>
          <a:xfrm>
            <a:off x="387900" y="1489824"/>
            <a:ext cx="8368200" cy="3078900"/>
          </a:xfrm>
          <a:prstGeom prst="rect">
            <a:avLst/>
          </a:prstGeom>
        </p:spPr>
        <p:txBody>
          <a:bodyPr anchorCtr="0" anchor="t" bIns="91425" lIns="91425" rIns="91425" tIns="91425">
            <a:noAutofit/>
          </a:bodyPr>
          <a:lstStyle/>
          <a:p>
            <a:pPr indent="-381000" lvl="0" marL="457200" rtl="0">
              <a:spcBef>
                <a:spcPts val="0"/>
              </a:spcBef>
              <a:buSzPct val="100000"/>
            </a:pPr>
            <a:r>
              <a:rPr lang="en" sz="2400"/>
              <a:t>Each unit has a smallest testable part.</a:t>
            </a:r>
          </a:p>
          <a:p>
            <a:pPr indent="-381000" lvl="0" marL="457200" rtl="0">
              <a:spcBef>
                <a:spcPts val="0"/>
              </a:spcBef>
              <a:buSzPct val="100000"/>
            </a:pPr>
            <a:r>
              <a:rPr lang="en" sz="2400"/>
              <a:t>It helps to identify failure of code logic.</a:t>
            </a:r>
          </a:p>
          <a:p>
            <a:pPr indent="-381000" lvl="0" marL="457200" rtl="0">
              <a:spcBef>
                <a:spcPts val="0"/>
              </a:spcBef>
              <a:buSzPct val="100000"/>
            </a:pPr>
            <a:r>
              <a:rPr lang="en" sz="2400"/>
              <a:t>Helps identify small easily fixable problems before they become large and expensive.</a:t>
            </a: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7" name="Shape 157"/>
        <p:cNvGrpSpPr/>
        <p:nvPr/>
      </p:nvGrpSpPr>
      <p:grpSpPr>
        <a:xfrm>
          <a:off x="0" y="0"/>
          <a:ext cx="0" cy="0"/>
          <a:chOff x="0" y="0"/>
          <a:chExt cx="0" cy="0"/>
        </a:xfrm>
      </p:grpSpPr>
      <p:sp>
        <p:nvSpPr>
          <p:cNvPr id="158" name="Shape 158"/>
          <p:cNvSpPr txBox="1"/>
          <p:nvPr>
            <p:ph type="title"/>
          </p:nvPr>
        </p:nvSpPr>
        <p:spPr>
          <a:xfrm>
            <a:off x="387900" y="458025"/>
            <a:ext cx="8368200" cy="686100"/>
          </a:xfrm>
          <a:prstGeom prst="rect">
            <a:avLst/>
          </a:prstGeom>
        </p:spPr>
        <p:txBody>
          <a:bodyPr anchorCtr="0" anchor="b" bIns="91425" lIns="91425" rIns="91425" tIns="91425">
            <a:noAutofit/>
          </a:bodyPr>
          <a:lstStyle/>
          <a:p>
            <a:pPr lvl="0">
              <a:spcBef>
                <a:spcPts val="0"/>
              </a:spcBef>
              <a:buNone/>
            </a:pPr>
            <a:r>
              <a:t/>
            </a:r>
            <a:endParaRPr/>
          </a:p>
        </p:txBody>
      </p:sp>
      <p:sp>
        <p:nvSpPr>
          <p:cNvPr id="159" name="Shape 159"/>
          <p:cNvSpPr txBox="1"/>
          <p:nvPr>
            <p:ph idx="1" type="body"/>
          </p:nvPr>
        </p:nvSpPr>
        <p:spPr>
          <a:xfrm>
            <a:off x="387900" y="1489824"/>
            <a:ext cx="8368200" cy="3078900"/>
          </a:xfrm>
          <a:prstGeom prst="rect">
            <a:avLst/>
          </a:prstGeom>
        </p:spPr>
        <p:txBody>
          <a:bodyPr anchorCtr="0" anchor="t" bIns="91425" lIns="91425" rIns="91425" tIns="91425">
            <a:noAutofit/>
          </a:bodyPr>
          <a:lstStyle/>
          <a:p>
            <a:pPr lvl="0">
              <a:spcBef>
                <a:spcPts val="0"/>
              </a:spcBef>
              <a:buNone/>
            </a:pPr>
            <a:r>
              <a:t/>
            </a:r>
            <a:endParaRPr/>
          </a:p>
        </p:txBody>
      </p:sp>
      <p:pic>
        <p:nvPicPr>
          <p:cNvPr descr="Screenshot (69).png" id="160" name="Shape 160"/>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64" name="Shape 164"/>
        <p:cNvGrpSpPr/>
        <p:nvPr/>
      </p:nvGrpSpPr>
      <p:grpSpPr>
        <a:xfrm>
          <a:off x="0" y="0"/>
          <a:ext cx="0" cy="0"/>
          <a:chOff x="0" y="0"/>
          <a:chExt cx="0" cy="0"/>
        </a:xfrm>
      </p:grpSpPr>
      <p:sp>
        <p:nvSpPr>
          <p:cNvPr id="165" name="Shape 165"/>
          <p:cNvSpPr txBox="1"/>
          <p:nvPr>
            <p:ph type="title"/>
          </p:nvPr>
        </p:nvSpPr>
        <p:spPr>
          <a:xfrm>
            <a:off x="387900" y="458025"/>
            <a:ext cx="8368200" cy="686100"/>
          </a:xfrm>
          <a:prstGeom prst="rect">
            <a:avLst/>
          </a:prstGeom>
        </p:spPr>
        <p:txBody>
          <a:bodyPr anchorCtr="0" anchor="b" bIns="91425" lIns="91425" rIns="91425" tIns="91425">
            <a:noAutofit/>
          </a:bodyPr>
          <a:lstStyle/>
          <a:p>
            <a:pPr lvl="0">
              <a:spcBef>
                <a:spcPts val="0"/>
              </a:spcBef>
              <a:buNone/>
            </a:pPr>
            <a:r>
              <a:rPr lang="en"/>
              <a:t>I</a:t>
            </a:r>
            <a:r>
              <a:rPr lang="en"/>
              <a:t>ntegration testing</a:t>
            </a:r>
          </a:p>
        </p:txBody>
      </p:sp>
      <p:sp>
        <p:nvSpPr>
          <p:cNvPr id="166" name="Shape 166"/>
          <p:cNvSpPr txBox="1"/>
          <p:nvPr>
            <p:ph idx="1" type="body"/>
          </p:nvPr>
        </p:nvSpPr>
        <p:spPr>
          <a:xfrm>
            <a:off x="387900" y="1489824"/>
            <a:ext cx="8368200" cy="3078900"/>
          </a:xfrm>
          <a:prstGeom prst="rect">
            <a:avLst/>
          </a:prstGeom>
        </p:spPr>
        <p:txBody>
          <a:bodyPr anchorCtr="0" anchor="t" bIns="91425" lIns="91425" rIns="91425" tIns="91425">
            <a:noAutofit/>
          </a:bodyPr>
          <a:lstStyle/>
          <a:p>
            <a:pPr indent="-381000" lvl="0" marL="457200" rtl="0">
              <a:spcBef>
                <a:spcPts val="0"/>
              </a:spcBef>
              <a:buSzPct val="100000"/>
            </a:pPr>
            <a:r>
              <a:rPr lang="en" sz="2400"/>
              <a:t>It </a:t>
            </a:r>
            <a:r>
              <a:rPr lang="en" sz="2400"/>
              <a:t>is an approach where individual modules are combined and tested as a group.</a:t>
            </a:r>
          </a:p>
          <a:p>
            <a:pPr indent="-381000" lvl="0" marL="457200" rtl="0">
              <a:spcBef>
                <a:spcPts val="0"/>
              </a:spcBef>
              <a:buSzPct val="100000"/>
            </a:pPr>
            <a:r>
              <a:rPr lang="en" sz="2400"/>
              <a:t>Once two separate parts of the software are completed, they are brought together and tested as a whole.</a:t>
            </a:r>
          </a:p>
          <a:p>
            <a:pPr lvl="0" rtl="0">
              <a:spcBef>
                <a:spcPts val="0"/>
              </a:spcBef>
              <a:buNone/>
            </a:pPr>
            <a:r>
              <a:t/>
            </a:r>
            <a:endParaRPr sz="2400"/>
          </a:p>
          <a:p>
            <a:pPr lvl="0">
              <a:spcBef>
                <a:spcPts val="0"/>
              </a:spcBef>
              <a:buNone/>
            </a:pPr>
            <a:r>
              <a:t/>
            </a:r>
            <a:endParaRPr sz="24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70" name="Shape 170"/>
        <p:cNvGrpSpPr/>
        <p:nvPr/>
      </p:nvGrpSpPr>
      <p:grpSpPr>
        <a:xfrm>
          <a:off x="0" y="0"/>
          <a:ext cx="0" cy="0"/>
          <a:chOff x="0" y="0"/>
          <a:chExt cx="0" cy="0"/>
        </a:xfrm>
      </p:grpSpPr>
      <p:sp>
        <p:nvSpPr>
          <p:cNvPr id="171" name="Shape 171"/>
          <p:cNvSpPr txBox="1"/>
          <p:nvPr>
            <p:ph type="title"/>
          </p:nvPr>
        </p:nvSpPr>
        <p:spPr>
          <a:xfrm>
            <a:off x="387900" y="458025"/>
            <a:ext cx="8368200" cy="686100"/>
          </a:xfrm>
          <a:prstGeom prst="rect">
            <a:avLst/>
          </a:prstGeom>
        </p:spPr>
        <p:txBody>
          <a:bodyPr anchorCtr="0" anchor="b" bIns="91425" lIns="91425" rIns="91425" tIns="91425">
            <a:noAutofit/>
          </a:bodyPr>
          <a:lstStyle/>
          <a:p>
            <a:pPr lvl="0">
              <a:spcBef>
                <a:spcPts val="0"/>
              </a:spcBef>
              <a:buNone/>
            </a:pPr>
            <a:r>
              <a:t/>
            </a:r>
            <a:endParaRPr/>
          </a:p>
        </p:txBody>
      </p:sp>
      <p:sp>
        <p:nvSpPr>
          <p:cNvPr id="172" name="Shape 172"/>
          <p:cNvSpPr txBox="1"/>
          <p:nvPr>
            <p:ph idx="1" type="body"/>
          </p:nvPr>
        </p:nvSpPr>
        <p:spPr>
          <a:xfrm>
            <a:off x="387900" y="1489824"/>
            <a:ext cx="8368200" cy="3078900"/>
          </a:xfrm>
          <a:prstGeom prst="rect">
            <a:avLst/>
          </a:prstGeom>
        </p:spPr>
        <p:txBody>
          <a:bodyPr anchorCtr="0" anchor="t" bIns="91425" lIns="91425" rIns="91425" tIns="91425">
            <a:noAutofit/>
          </a:bodyPr>
          <a:lstStyle/>
          <a:p>
            <a:pPr lvl="0">
              <a:spcBef>
                <a:spcPts val="0"/>
              </a:spcBef>
              <a:buNone/>
            </a:pPr>
            <a:r>
              <a:t/>
            </a:r>
            <a:endParaRPr/>
          </a:p>
        </p:txBody>
      </p:sp>
      <p:pic>
        <p:nvPicPr>
          <p:cNvPr descr="Screenshot (70).png" id="173" name="Shape 173"/>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77" name="Shape 177"/>
        <p:cNvGrpSpPr/>
        <p:nvPr/>
      </p:nvGrpSpPr>
      <p:grpSpPr>
        <a:xfrm>
          <a:off x="0" y="0"/>
          <a:ext cx="0" cy="0"/>
          <a:chOff x="0" y="0"/>
          <a:chExt cx="0" cy="0"/>
        </a:xfrm>
      </p:grpSpPr>
      <p:sp>
        <p:nvSpPr>
          <p:cNvPr id="178" name="Shape 178"/>
          <p:cNvSpPr txBox="1"/>
          <p:nvPr>
            <p:ph type="title"/>
          </p:nvPr>
        </p:nvSpPr>
        <p:spPr>
          <a:xfrm>
            <a:off x="387900" y="458025"/>
            <a:ext cx="8368200" cy="686100"/>
          </a:xfrm>
          <a:prstGeom prst="rect">
            <a:avLst/>
          </a:prstGeom>
        </p:spPr>
        <p:txBody>
          <a:bodyPr anchorCtr="0" anchor="b" bIns="91425" lIns="91425" rIns="91425" tIns="91425">
            <a:noAutofit/>
          </a:bodyPr>
          <a:lstStyle/>
          <a:p>
            <a:pPr lvl="0">
              <a:spcBef>
                <a:spcPts val="0"/>
              </a:spcBef>
              <a:buNone/>
            </a:pPr>
            <a:r>
              <a:t/>
            </a:r>
            <a:endParaRPr/>
          </a:p>
        </p:txBody>
      </p:sp>
      <p:sp>
        <p:nvSpPr>
          <p:cNvPr id="179" name="Shape 179"/>
          <p:cNvSpPr txBox="1"/>
          <p:nvPr>
            <p:ph idx="1" type="body"/>
          </p:nvPr>
        </p:nvSpPr>
        <p:spPr>
          <a:xfrm>
            <a:off x="387900" y="1489824"/>
            <a:ext cx="8368200" cy="3078900"/>
          </a:xfrm>
          <a:prstGeom prst="rect">
            <a:avLst/>
          </a:prstGeom>
        </p:spPr>
        <p:txBody>
          <a:bodyPr anchorCtr="0" anchor="t" bIns="91425" lIns="91425" rIns="91425" tIns="91425">
            <a:noAutofit/>
          </a:bodyPr>
          <a:lstStyle/>
          <a:p>
            <a:pPr lvl="0">
              <a:spcBef>
                <a:spcPts val="0"/>
              </a:spcBef>
              <a:buNone/>
            </a:pPr>
            <a:r>
              <a:t/>
            </a:r>
            <a:endParaRPr/>
          </a:p>
        </p:txBody>
      </p:sp>
      <p:pic>
        <p:nvPicPr>
          <p:cNvPr descr="Screenshot (71).png" id="180" name="Shape 180"/>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84" name="Shape 184"/>
        <p:cNvGrpSpPr/>
        <p:nvPr/>
      </p:nvGrpSpPr>
      <p:grpSpPr>
        <a:xfrm>
          <a:off x="0" y="0"/>
          <a:ext cx="0" cy="0"/>
          <a:chOff x="0" y="0"/>
          <a:chExt cx="0" cy="0"/>
        </a:xfrm>
      </p:grpSpPr>
      <p:sp>
        <p:nvSpPr>
          <p:cNvPr id="185" name="Shape 185"/>
          <p:cNvSpPr txBox="1"/>
          <p:nvPr>
            <p:ph type="title"/>
          </p:nvPr>
        </p:nvSpPr>
        <p:spPr>
          <a:xfrm>
            <a:off x="387900" y="458025"/>
            <a:ext cx="8368200" cy="686100"/>
          </a:xfrm>
          <a:prstGeom prst="rect">
            <a:avLst/>
          </a:prstGeom>
        </p:spPr>
        <p:txBody>
          <a:bodyPr anchorCtr="0" anchor="b" bIns="91425" lIns="91425" rIns="91425" tIns="91425">
            <a:noAutofit/>
          </a:bodyPr>
          <a:lstStyle/>
          <a:p>
            <a:pPr lvl="0">
              <a:spcBef>
                <a:spcPts val="0"/>
              </a:spcBef>
              <a:buNone/>
            </a:pPr>
            <a:r>
              <a:rPr lang="en"/>
              <a:t>Integration testing</a:t>
            </a:r>
          </a:p>
        </p:txBody>
      </p:sp>
      <p:sp>
        <p:nvSpPr>
          <p:cNvPr id="186" name="Shape 186"/>
          <p:cNvSpPr txBox="1"/>
          <p:nvPr>
            <p:ph idx="1" type="body"/>
          </p:nvPr>
        </p:nvSpPr>
        <p:spPr>
          <a:xfrm>
            <a:off x="387900" y="1489824"/>
            <a:ext cx="8368200" cy="3078900"/>
          </a:xfrm>
          <a:prstGeom prst="rect">
            <a:avLst/>
          </a:prstGeom>
        </p:spPr>
        <p:txBody>
          <a:bodyPr anchorCtr="0" anchor="t" bIns="91425" lIns="91425" rIns="91425" tIns="91425">
            <a:noAutofit/>
          </a:bodyPr>
          <a:lstStyle/>
          <a:p>
            <a:pPr indent="-381000" lvl="0" marL="457200" rtl="0">
              <a:spcBef>
                <a:spcPts val="0"/>
              </a:spcBef>
              <a:buSzPct val="100000"/>
            </a:pPr>
            <a:r>
              <a:rPr lang="en" sz="2400"/>
              <a:t>So this leaves no mistakes, it is the same with making a movie and your scene is added and you played the movie from the start to see if it is working as expected</a:t>
            </a:r>
          </a:p>
          <a:p>
            <a:pPr indent="-381000" lvl="0" marL="457200" rtl="0">
              <a:spcBef>
                <a:spcPts val="0"/>
              </a:spcBef>
              <a:buSzPct val="100000"/>
            </a:pPr>
            <a:r>
              <a:rPr lang="en" sz="2400"/>
              <a:t>It significantly lowers the risk of failure and makes sure everything is working together as a whole.</a:t>
            </a:r>
          </a:p>
          <a:p>
            <a:pPr indent="-381000" lvl="0" marL="457200" rtl="0">
              <a:spcBef>
                <a:spcPts val="0"/>
              </a:spcBef>
              <a:buSzPct val="100000"/>
            </a:pPr>
            <a:r>
              <a:rPr lang="en" sz="2400"/>
              <a:t>Top down / bottom up</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8" name="Shape 68"/>
        <p:cNvGrpSpPr/>
        <p:nvPr/>
      </p:nvGrpSpPr>
      <p:grpSpPr>
        <a:xfrm>
          <a:off x="0" y="0"/>
          <a:ext cx="0" cy="0"/>
          <a:chOff x="0" y="0"/>
          <a:chExt cx="0" cy="0"/>
        </a:xfrm>
      </p:grpSpPr>
      <p:sp>
        <p:nvSpPr>
          <p:cNvPr id="69" name="Shape 69"/>
          <p:cNvSpPr txBox="1"/>
          <p:nvPr>
            <p:ph type="title"/>
          </p:nvPr>
        </p:nvSpPr>
        <p:spPr>
          <a:xfrm>
            <a:off x="387900" y="458025"/>
            <a:ext cx="8368200" cy="686100"/>
          </a:xfrm>
          <a:prstGeom prst="rect">
            <a:avLst/>
          </a:prstGeom>
        </p:spPr>
        <p:txBody>
          <a:bodyPr anchorCtr="0" anchor="b" bIns="91425" lIns="91425" rIns="91425" tIns="91425">
            <a:noAutofit/>
          </a:bodyPr>
          <a:lstStyle/>
          <a:p>
            <a:pPr lvl="0">
              <a:spcBef>
                <a:spcPts val="0"/>
              </a:spcBef>
              <a:buNone/>
            </a:pPr>
            <a:r>
              <a:rPr lang="en" sz="3600"/>
              <a:t>Extreme Programming	</a:t>
            </a:r>
          </a:p>
        </p:txBody>
      </p:sp>
      <p:sp>
        <p:nvSpPr>
          <p:cNvPr id="70" name="Shape 70"/>
          <p:cNvSpPr txBox="1"/>
          <p:nvPr>
            <p:ph idx="1" type="body"/>
          </p:nvPr>
        </p:nvSpPr>
        <p:spPr>
          <a:xfrm>
            <a:off x="387900" y="1489824"/>
            <a:ext cx="8368200" cy="3078900"/>
          </a:xfrm>
          <a:prstGeom prst="rect">
            <a:avLst/>
          </a:prstGeom>
        </p:spPr>
        <p:txBody>
          <a:bodyPr anchorCtr="0" anchor="t" bIns="91425" lIns="91425" rIns="91425" tIns="91425">
            <a:noAutofit/>
          </a:bodyPr>
          <a:lstStyle/>
          <a:p>
            <a:pPr lvl="0">
              <a:spcBef>
                <a:spcPts val="0"/>
              </a:spcBef>
              <a:buNone/>
            </a:pPr>
            <a:r>
              <a:rPr lang="en" sz="2400">
                <a:latin typeface="Roboto Slab"/>
                <a:ea typeface="Roboto Slab"/>
                <a:cs typeface="Roboto Slab"/>
                <a:sym typeface="Roboto Slab"/>
              </a:rPr>
              <a:t>Extreme Programming: </a:t>
            </a:r>
          </a:p>
          <a:p>
            <a:pPr indent="-381000" lvl="0" marL="457200" rtl="0">
              <a:spcBef>
                <a:spcPts val="0"/>
              </a:spcBef>
              <a:buSzPct val="100000"/>
              <a:buFont typeface="Roboto Slab"/>
              <a:buChar char="●"/>
            </a:pPr>
            <a:r>
              <a:rPr lang="en" sz="2400">
                <a:latin typeface="Roboto Slab"/>
                <a:ea typeface="Roboto Slab"/>
                <a:cs typeface="Roboto Slab"/>
                <a:sym typeface="Roboto Slab"/>
              </a:rPr>
              <a:t>A Software Development Methodology</a:t>
            </a:r>
          </a:p>
          <a:p>
            <a:pPr indent="-381000" lvl="0" marL="457200" rtl="0">
              <a:spcBef>
                <a:spcPts val="0"/>
              </a:spcBef>
              <a:buSzPct val="100000"/>
              <a:buFont typeface="Roboto Slab"/>
              <a:buChar char="●"/>
            </a:pPr>
            <a:r>
              <a:rPr lang="en" sz="2400">
                <a:latin typeface="Roboto Slab"/>
                <a:ea typeface="Roboto Slab"/>
                <a:cs typeface="Roboto Slab"/>
                <a:sym typeface="Roboto Slab"/>
              </a:rPr>
              <a:t>A type of agile development.</a:t>
            </a:r>
          </a:p>
          <a:p>
            <a:pPr indent="-381000" lvl="0" marL="457200" rtl="0">
              <a:spcBef>
                <a:spcPts val="0"/>
              </a:spcBef>
              <a:buSzPct val="100000"/>
              <a:buFont typeface="Roboto Slab"/>
              <a:buChar char="●"/>
            </a:pPr>
            <a:r>
              <a:rPr lang="en" sz="2400">
                <a:latin typeface="Roboto Slab"/>
                <a:ea typeface="Roboto Slab"/>
                <a:cs typeface="Roboto Slab"/>
                <a:sym typeface="Roboto Slab"/>
              </a:rPr>
              <a:t>It has short development lifecycle.</a:t>
            </a:r>
          </a:p>
          <a:p>
            <a:pPr indent="-381000" lvl="0" marL="457200" rtl="0">
              <a:spcBef>
                <a:spcPts val="0"/>
              </a:spcBef>
              <a:buSzPct val="100000"/>
              <a:buFont typeface="Roboto Slab"/>
              <a:buChar char="●"/>
            </a:pPr>
            <a:r>
              <a:rPr lang="en" sz="2400">
                <a:latin typeface="Roboto Slab"/>
                <a:ea typeface="Roboto Slab"/>
                <a:cs typeface="Roboto Slab"/>
                <a:sym typeface="Roboto Slab"/>
              </a:rPr>
              <a:t>This is used to implement and improve productivity for the customers require.</a:t>
            </a:r>
          </a:p>
          <a:p>
            <a:pPr indent="-381000" lvl="0" marL="457200" rtl="0">
              <a:spcBef>
                <a:spcPts val="0"/>
              </a:spcBef>
              <a:buSzPct val="100000"/>
              <a:buFont typeface="Roboto Slab"/>
              <a:buChar char="●"/>
            </a:pPr>
            <a:r>
              <a:rPr lang="en" sz="2400">
                <a:latin typeface="Roboto Slab"/>
                <a:ea typeface="Roboto Slab"/>
                <a:cs typeface="Roboto Slab"/>
                <a:sym typeface="Roboto Slab"/>
              </a:rPr>
              <a:t>Traditional ‘good’ programming practices taken to the extreme.</a:t>
            </a:r>
          </a:p>
          <a:p>
            <a:pPr lvl="0">
              <a:spcBef>
                <a:spcPts val="0"/>
              </a:spcBef>
              <a:buNone/>
            </a:pPr>
            <a:r>
              <a:t/>
            </a:r>
            <a:endParaRPr sz="2400">
              <a:latin typeface="Roboto Slab"/>
              <a:ea typeface="Roboto Slab"/>
              <a:cs typeface="Roboto Slab"/>
              <a:sym typeface="Roboto Slab"/>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90" name="Shape 190"/>
        <p:cNvGrpSpPr/>
        <p:nvPr/>
      </p:nvGrpSpPr>
      <p:grpSpPr>
        <a:xfrm>
          <a:off x="0" y="0"/>
          <a:ext cx="0" cy="0"/>
          <a:chOff x="0" y="0"/>
          <a:chExt cx="0" cy="0"/>
        </a:xfrm>
      </p:grpSpPr>
      <p:sp>
        <p:nvSpPr>
          <p:cNvPr id="191" name="Shape 191"/>
          <p:cNvSpPr txBox="1"/>
          <p:nvPr>
            <p:ph type="title"/>
          </p:nvPr>
        </p:nvSpPr>
        <p:spPr>
          <a:xfrm>
            <a:off x="387900" y="458025"/>
            <a:ext cx="8368200" cy="686100"/>
          </a:xfrm>
          <a:prstGeom prst="rect">
            <a:avLst/>
          </a:prstGeom>
        </p:spPr>
        <p:txBody>
          <a:bodyPr anchorCtr="0" anchor="b" bIns="91425" lIns="91425" rIns="91425" tIns="91425">
            <a:noAutofit/>
          </a:bodyPr>
          <a:lstStyle/>
          <a:p>
            <a:pPr lvl="0">
              <a:spcBef>
                <a:spcPts val="0"/>
              </a:spcBef>
              <a:buNone/>
            </a:pPr>
            <a:r>
              <a:t/>
            </a:r>
            <a:endParaRPr/>
          </a:p>
        </p:txBody>
      </p:sp>
      <p:sp>
        <p:nvSpPr>
          <p:cNvPr id="192" name="Shape 192"/>
          <p:cNvSpPr txBox="1"/>
          <p:nvPr>
            <p:ph idx="1" type="body"/>
          </p:nvPr>
        </p:nvSpPr>
        <p:spPr>
          <a:xfrm>
            <a:off x="387900" y="1489824"/>
            <a:ext cx="8368200" cy="3078900"/>
          </a:xfrm>
          <a:prstGeom prst="rect">
            <a:avLst/>
          </a:prstGeom>
        </p:spPr>
        <p:txBody>
          <a:bodyPr anchorCtr="0" anchor="t" bIns="91425" lIns="91425" rIns="91425" tIns="91425">
            <a:noAutofit/>
          </a:bodyPr>
          <a:lstStyle/>
          <a:p>
            <a:pPr lvl="0">
              <a:spcBef>
                <a:spcPts val="0"/>
              </a:spcBef>
              <a:buNone/>
            </a:pPr>
            <a:r>
              <a:t/>
            </a:r>
            <a:endParaRPr/>
          </a:p>
        </p:txBody>
      </p:sp>
      <p:pic>
        <p:nvPicPr>
          <p:cNvPr descr="Screenshot (72).png" id="193" name="Shape 193"/>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97" name="Shape 197"/>
        <p:cNvGrpSpPr/>
        <p:nvPr/>
      </p:nvGrpSpPr>
      <p:grpSpPr>
        <a:xfrm>
          <a:off x="0" y="0"/>
          <a:ext cx="0" cy="0"/>
          <a:chOff x="0" y="0"/>
          <a:chExt cx="0" cy="0"/>
        </a:xfrm>
      </p:grpSpPr>
      <p:sp>
        <p:nvSpPr>
          <p:cNvPr id="198" name="Shape 198"/>
          <p:cNvSpPr txBox="1"/>
          <p:nvPr>
            <p:ph type="title"/>
          </p:nvPr>
        </p:nvSpPr>
        <p:spPr>
          <a:xfrm>
            <a:off x="387900" y="458025"/>
            <a:ext cx="8368200" cy="686100"/>
          </a:xfrm>
          <a:prstGeom prst="rect">
            <a:avLst/>
          </a:prstGeom>
        </p:spPr>
        <p:txBody>
          <a:bodyPr anchorCtr="0" anchor="b" bIns="91425" lIns="91425" rIns="91425" tIns="91425">
            <a:noAutofit/>
          </a:bodyPr>
          <a:lstStyle/>
          <a:p>
            <a:pPr lvl="0">
              <a:spcBef>
                <a:spcPts val="0"/>
              </a:spcBef>
              <a:buNone/>
            </a:pPr>
            <a:r>
              <a:t/>
            </a:r>
            <a:endParaRPr/>
          </a:p>
        </p:txBody>
      </p:sp>
      <p:sp>
        <p:nvSpPr>
          <p:cNvPr id="199" name="Shape 199"/>
          <p:cNvSpPr txBox="1"/>
          <p:nvPr>
            <p:ph idx="1" type="body"/>
          </p:nvPr>
        </p:nvSpPr>
        <p:spPr>
          <a:xfrm>
            <a:off x="387900" y="1489824"/>
            <a:ext cx="8368200" cy="3078900"/>
          </a:xfrm>
          <a:prstGeom prst="rect">
            <a:avLst/>
          </a:prstGeom>
        </p:spPr>
        <p:txBody>
          <a:bodyPr anchorCtr="0" anchor="t" bIns="91425" lIns="91425" rIns="91425" tIns="91425">
            <a:noAutofit/>
          </a:bodyPr>
          <a:lstStyle/>
          <a:p>
            <a:pPr lvl="0">
              <a:spcBef>
                <a:spcPts val="0"/>
              </a:spcBef>
              <a:buNone/>
            </a:pPr>
            <a:r>
              <a:t/>
            </a:r>
            <a:endParaRPr/>
          </a:p>
        </p:txBody>
      </p:sp>
      <p:pic>
        <p:nvPicPr>
          <p:cNvPr descr="Screenshot (73).png" id="200" name="Shape 200"/>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04" name="Shape 204"/>
        <p:cNvGrpSpPr/>
        <p:nvPr/>
      </p:nvGrpSpPr>
      <p:grpSpPr>
        <a:xfrm>
          <a:off x="0" y="0"/>
          <a:ext cx="0" cy="0"/>
          <a:chOff x="0" y="0"/>
          <a:chExt cx="0" cy="0"/>
        </a:xfrm>
      </p:grpSpPr>
      <p:sp>
        <p:nvSpPr>
          <p:cNvPr id="205" name="Shape 205"/>
          <p:cNvSpPr txBox="1"/>
          <p:nvPr>
            <p:ph type="title"/>
          </p:nvPr>
        </p:nvSpPr>
        <p:spPr>
          <a:xfrm>
            <a:off x="387900" y="458025"/>
            <a:ext cx="8368200" cy="686100"/>
          </a:xfrm>
          <a:prstGeom prst="rect">
            <a:avLst/>
          </a:prstGeom>
        </p:spPr>
        <p:txBody>
          <a:bodyPr anchorCtr="0" anchor="b" bIns="91425" lIns="91425" rIns="91425" tIns="91425">
            <a:noAutofit/>
          </a:bodyPr>
          <a:lstStyle/>
          <a:p>
            <a:pPr lvl="0">
              <a:spcBef>
                <a:spcPts val="0"/>
              </a:spcBef>
              <a:buNone/>
            </a:pPr>
            <a:r>
              <a:rPr lang="en"/>
              <a:t>Courage</a:t>
            </a:r>
          </a:p>
        </p:txBody>
      </p:sp>
      <p:sp>
        <p:nvSpPr>
          <p:cNvPr id="206" name="Shape 206"/>
          <p:cNvSpPr txBox="1"/>
          <p:nvPr>
            <p:ph idx="1" type="body"/>
          </p:nvPr>
        </p:nvSpPr>
        <p:spPr>
          <a:xfrm>
            <a:off x="387900" y="1489824"/>
            <a:ext cx="8368200" cy="3078900"/>
          </a:xfrm>
          <a:prstGeom prst="rect">
            <a:avLst/>
          </a:prstGeom>
        </p:spPr>
        <p:txBody>
          <a:bodyPr anchorCtr="0" anchor="t" bIns="91425" lIns="91425" rIns="91425" tIns="91425">
            <a:noAutofit/>
          </a:bodyPr>
          <a:lstStyle/>
          <a:p>
            <a:pPr indent="-381000" lvl="0" marL="457200" rtl="0">
              <a:spcBef>
                <a:spcPts val="0"/>
              </a:spcBef>
              <a:buSzPct val="100000"/>
            </a:pPr>
            <a:r>
              <a:rPr lang="en" sz="2400"/>
              <a:t>T</a:t>
            </a:r>
            <a:r>
              <a:rPr lang="en" sz="2400"/>
              <a:t>his comes into play when important decision need to be made </a:t>
            </a:r>
          </a:p>
          <a:p>
            <a:pPr indent="-381000" lvl="0" marL="457200" rtl="0">
              <a:spcBef>
                <a:spcPts val="0"/>
              </a:spcBef>
              <a:buSzPct val="100000"/>
            </a:pPr>
            <a:r>
              <a:rPr lang="en" sz="2400"/>
              <a:t>To change the direction of the project by discarding incorrect decisions.</a:t>
            </a:r>
          </a:p>
          <a:p>
            <a:pPr indent="-381000" lvl="0" marL="457200" rtl="0">
              <a:spcBef>
                <a:spcPts val="0"/>
              </a:spcBef>
              <a:buSzPct val="100000"/>
            </a:pPr>
            <a:r>
              <a:rPr lang="en" sz="2400"/>
              <a:t>Not being afraid to make the right decision instead of the easiest or cheapest.</a:t>
            </a:r>
          </a:p>
          <a:p>
            <a:pPr lvl="0">
              <a:spcBef>
                <a:spcPts val="0"/>
              </a:spcBef>
              <a:buNone/>
            </a:pPr>
            <a:r>
              <a:t/>
            </a:r>
            <a:endParaRPr sz="24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10" name="Shape 210"/>
        <p:cNvGrpSpPr/>
        <p:nvPr/>
      </p:nvGrpSpPr>
      <p:grpSpPr>
        <a:xfrm>
          <a:off x="0" y="0"/>
          <a:ext cx="0" cy="0"/>
          <a:chOff x="0" y="0"/>
          <a:chExt cx="0" cy="0"/>
        </a:xfrm>
      </p:grpSpPr>
      <p:sp>
        <p:nvSpPr>
          <p:cNvPr id="211" name="Shape 211"/>
          <p:cNvSpPr txBox="1"/>
          <p:nvPr>
            <p:ph type="title"/>
          </p:nvPr>
        </p:nvSpPr>
        <p:spPr>
          <a:xfrm>
            <a:off x="387900" y="458025"/>
            <a:ext cx="8368200" cy="686100"/>
          </a:xfrm>
          <a:prstGeom prst="rect">
            <a:avLst/>
          </a:prstGeom>
        </p:spPr>
        <p:txBody>
          <a:bodyPr anchorCtr="0" anchor="b" bIns="91425" lIns="91425" rIns="91425" tIns="91425">
            <a:noAutofit/>
          </a:bodyPr>
          <a:lstStyle/>
          <a:p>
            <a:pPr lvl="0">
              <a:spcBef>
                <a:spcPts val="0"/>
              </a:spcBef>
              <a:buNone/>
            </a:pPr>
            <a:r>
              <a:rPr lang="en"/>
              <a:t>Courage</a:t>
            </a:r>
          </a:p>
        </p:txBody>
      </p:sp>
      <p:sp>
        <p:nvSpPr>
          <p:cNvPr id="212" name="Shape 212"/>
          <p:cNvSpPr txBox="1"/>
          <p:nvPr>
            <p:ph idx="1" type="body"/>
          </p:nvPr>
        </p:nvSpPr>
        <p:spPr>
          <a:xfrm>
            <a:off x="387900" y="1489824"/>
            <a:ext cx="8368200" cy="3078900"/>
          </a:xfrm>
          <a:prstGeom prst="rect">
            <a:avLst/>
          </a:prstGeom>
        </p:spPr>
        <p:txBody>
          <a:bodyPr anchorCtr="0" anchor="t" bIns="91425" lIns="91425" rIns="91425" tIns="91425">
            <a:noAutofit/>
          </a:bodyPr>
          <a:lstStyle/>
          <a:p>
            <a:pPr indent="-381000" lvl="0" marL="457200" rtl="0">
              <a:spcBef>
                <a:spcPts val="0"/>
              </a:spcBef>
              <a:buSzPct val="100000"/>
            </a:pPr>
            <a:r>
              <a:rPr lang="en" sz="2400"/>
              <a:t>The team usually has to take responsibility to get rid of code which is no longer useful. </a:t>
            </a:r>
          </a:p>
          <a:p>
            <a:pPr indent="-381000" lvl="0" marL="457200" rtl="0">
              <a:spcBef>
                <a:spcPts val="0"/>
              </a:spcBef>
              <a:buSzPct val="100000"/>
            </a:pPr>
            <a:r>
              <a:rPr lang="en" sz="2400"/>
              <a:t>Courage to adapt to changing project requirement.</a:t>
            </a:r>
          </a:p>
          <a:p>
            <a:pPr indent="-381000" lvl="0" marL="457200" rtl="0">
              <a:spcBef>
                <a:spcPts val="0"/>
              </a:spcBef>
              <a:buSzPct val="100000"/>
            </a:pPr>
            <a:r>
              <a:rPr lang="en" sz="2400"/>
              <a:t>Possible since you are never working alone.</a:t>
            </a: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16" name="Shape 216"/>
        <p:cNvGrpSpPr/>
        <p:nvPr/>
      </p:nvGrpSpPr>
      <p:grpSpPr>
        <a:xfrm>
          <a:off x="0" y="0"/>
          <a:ext cx="0" cy="0"/>
          <a:chOff x="0" y="0"/>
          <a:chExt cx="0" cy="0"/>
        </a:xfrm>
      </p:grpSpPr>
      <p:sp>
        <p:nvSpPr>
          <p:cNvPr id="217" name="Shape 217"/>
          <p:cNvSpPr txBox="1"/>
          <p:nvPr>
            <p:ph type="title"/>
          </p:nvPr>
        </p:nvSpPr>
        <p:spPr>
          <a:xfrm>
            <a:off x="387900" y="458025"/>
            <a:ext cx="8368200" cy="686100"/>
          </a:xfrm>
          <a:prstGeom prst="rect">
            <a:avLst/>
          </a:prstGeom>
        </p:spPr>
        <p:txBody>
          <a:bodyPr anchorCtr="0" anchor="b" bIns="91425" lIns="91425" rIns="91425" tIns="91425">
            <a:noAutofit/>
          </a:bodyPr>
          <a:lstStyle/>
          <a:p>
            <a:pPr lvl="0" rtl="0">
              <a:spcBef>
                <a:spcPts val="0"/>
              </a:spcBef>
              <a:buNone/>
            </a:pPr>
            <a:r>
              <a:rPr lang="en"/>
              <a:t>Sustainable Pace</a:t>
            </a:r>
          </a:p>
        </p:txBody>
      </p:sp>
      <p:sp>
        <p:nvSpPr>
          <p:cNvPr id="218" name="Shape 218"/>
          <p:cNvSpPr txBox="1"/>
          <p:nvPr>
            <p:ph idx="1" type="body"/>
          </p:nvPr>
        </p:nvSpPr>
        <p:spPr>
          <a:xfrm>
            <a:off x="387900" y="1489824"/>
            <a:ext cx="8368200" cy="3078900"/>
          </a:xfrm>
          <a:prstGeom prst="rect">
            <a:avLst/>
          </a:prstGeom>
        </p:spPr>
        <p:txBody>
          <a:bodyPr anchorCtr="0" anchor="t" bIns="91425" lIns="91425" rIns="91425" tIns="91425">
            <a:noAutofit/>
          </a:bodyPr>
          <a:lstStyle/>
          <a:p>
            <a:pPr indent="-381000" lvl="0" marL="457200" rtl="0">
              <a:spcBef>
                <a:spcPts val="0"/>
              </a:spcBef>
              <a:buSzPct val="100000"/>
            </a:pPr>
            <a:r>
              <a:rPr lang="en" sz="2400"/>
              <a:t>Work on the appropriate number of items per iteration.</a:t>
            </a:r>
          </a:p>
          <a:p>
            <a:pPr indent="-381000" lvl="0" marL="457200" rtl="0">
              <a:spcBef>
                <a:spcPts val="0"/>
              </a:spcBef>
              <a:buSzPct val="100000"/>
            </a:pPr>
            <a:r>
              <a:rPr lang="en" sz="2400"/>
              <a:t>Well-rested programmers produce better code.</a:t>
            </a:r>
          </a:p>
          <a:p>
            <a:pPr indent="-381000" lvl="0" marL="457200" rtl="0">
              <a:spcBef>
                <a:spcPts val="0"/>
              </a:spcBef>
              <a:buSzPct val="100000"/>
            </a:pPr>
            <a:r>
              <a:rPr lang="en" sz="2400"/>
              <a:t>More working hours does not equal more work done.</a:t>
            </a:r>
          </a:p>
          <a:p>
            <a:pPr indent="-381000" lvl="0" marL="457200" rtl="0">
              <a:spcBef>
                <a:spcPts val="0"/>
              </a:spcBef>
              <a:buSzPct val="100000"/>
            </a:pPr>
            <a:r>
              <a:rPr lang="en" sz="2400"/>
              <a:t>Programmer welfare is important and necessary for successful products.</a:t>
            </a:r>
          </a:p>
          <a:p>
            <a:pPr lvl="0" rtl="0">
              <a:spcBef>
                <a:spcPts val="0"/>
              </a:spcBef>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22" name="Shape 222"/>
        <p:cNvGrpSpPr/>
        <p:nvPr/>
      </p:nvGrpSpPr>
      <p:grpSpPr>
        <a:xfrm>
          <a:off x="0" y="0"/>
          <a:ext cx="0" cy="0"/>
          <a:chOff x="0" y="0"/>
          <a:chExt cx="0" cy="0"/>
        </a:xfrm>
      </p:grpSpPr>
      <p:sp>
        <p:nvSpPr>
          <p:cNvPr id="223" name="Shape 223"/>
          <p:cNvSpPr txBox="1"/>
          <p:nvPr>
            <p:ph type="title"/>
          </p:nvPr>
        </p:nvSpPr>
        <p:spPr>
          <a:xfrm>
            <a:off x="387900" y="458025"/>
            <a:ext cx="8368200" cy="686100"/>
          </a:xfrm>
          <a:prstGeom prst="rect">
            <a:avLst/>
          </a:prstGeom>
        </p:spPr>
        <p:txBody>
          <a:bodyPr anchorCtr="0" anchor="b" bIns="91425" lIns="91425" rIns="91425" tIns="91425">
            <a:noAutofit/>
          </a:bodyPr>
          <a:lstStyle/>
          <a:p>
            <a:pPr lvl="0" rtl="0">
              <a:spcBef>
                <a:spcPts val="0"/>
              </a:spcBef>
              <a:buNone/>
            </a:pPr>
            <a:r>
              <a:rPr lang="en"/>
              <a:t>Simplicity</a:t>
            </a:r>
          </a:p>
        </p:txBody>
      </p:sp>
      <p:sp>
        <p:nvSpPr>
          <p:cNvPr id="224" name="Shape 224"/>
          <p:cNvSpPr txBox="1"/>
          <p:nvPr>
            <p:ph idx="1" type="body"/>
          </p:nvPr>
        </p:nvSpPr>
        <p:spPr>
          <a:xfrm>
            <a:off x="387900" y="1489824"/>
            <a:ext cx="8368200" cy="3078900"/>
          </a:xfrm>
          <a:prstGeom prst="rect">
            <a:avLst/>
          </a:prstGeom>
        </p:spPr>
        <p:txBody>
          <a:bodyPr anchorCtr="0" anchor="t" bIns="91425" lIns="91425" rIns="91425" tIns="91425">
            <a:noAutofit/>
          </a:bodyPr>
          <a:lstStyle/>
          <a:p>
            <a:pPr indent="-381000" lvl="0" marL="457200" rtl="0">
              <a:spcBef>
                <a:spcPts val="0"/>
              </a:spcBef>
              <a:buSzPct val="100000"/>
            </a:pPr>
            <a:r>
              <a:rPr lang="en" sz="2400"/>
              <a:t>Simple code is better than complex code.</a:t>
            </a:r>
          </a:p>
          <a:p>
            <a:pPr indent="-381000" lvl="0" marL="457200" rtl="0">
              <a:spcBef>
                <a:spcPts val="0"/>
              </a:spcBef>
              <a:buSzPct val="100000"/>
            </a:pPr>
            <a:r>
              <a:rPr lang="en" sz="2400"/>
              <a:t>Simple is subjective.</a:t>
            </a:r>
          </a:p>
          <a:p>
            <a:pPr indent="-381000" lvl="0" marL="457200" rtl="0">
              <a:spcBef>
                <a:spcPts val="0"/>
              </a:spcBef>
              <a:buSzPct val="100000"/>
            </a:pPr>
            <a:r>
              <a:rPr lang="en" sz="2400"/>
              <a:t>Four subjective qualities:</a:t>
            </a:r>
          </a:p>
          <a:p>
            <a:pPr indent="-381000" lvl="1" marL="914400" rtl="0">
              <a:spcBef>
                <a:spcPts val="0"/>
              </a:spcBef>
              <a:buSzPct val="100000"/>
            </a:pPr>
            <a:r>
              <a:rPr lang="en" sz="2400"/>
              <a:t>Testable</a:t>
            </a:r>
          </a:p>
          <a:p>
            <a:pPr indent="-381000" lvl="1" marL="914400" rtl="0">
              <a:spcBef>
                <a:spcPts val="0"/>
              </a:spcBef>
              <a:buSzPct val="100000"/>
            </a:pPr>
            <a:r>
              <a:rPr lang="en" sz="2400"/>
              <a:t>Browsable</a:t>
            </a:r>
          </a:p>
          <a:p>
            <a:pPr indent="-381000" lvl="1" marL="914400" rtl="0">
              <a:spcBef>
                <a:spcPts val="0"/>
              </a:spcBef>
              <a:buSzPct val="100000"/>
            </a:pPr>
            <a:r>
              <a:rPr lang="en" sz="2400"/>
              <a:t>Understandable</a:t>
            </a:r>
          </a:p>
          <a:p>
            <a:pPr indent="-381000" lvl="1" marL="914400" rtl="0">
              <a:spcBef>
                <a:spcPts val="0"/>
              </a:spcBef>
              <a:buSzPct val="100000"/>
            </a:pPr>
            <a:r>
              <a:rPr lang="en" sz="2400"/>
              <a:t>Explainable</a:t>
            </a:r>
          </a:p>
          <a:p>
            <a:pPr lvl="0" rtl="0">
              <a:spcBef>
                <a:spcPts val="0"/>
              </a:spcBef>
              <a:buNone/>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28" name="Shape 228"/>
        <p:cNvGrpSpPr/>
        <p:nvPr/>
      </p:nvGrpSpPr>
      <p:grpSpPr>
        <a:xfrm>
          <a:off x="0" y="0"/>
          <a:ext cx="0" cy="0"/>
          <a:chOff x="0" y="0"/>
          <a:chExt cx="0" cy="0"/>
        </a:xfrm>
      </p:grpSpPr>
      <p:sp>
        <p:nvSpPr>
          <p:cNvPr id="229" name="Shape 229"/>
          <p:cNvSpPr txBox="1"/>
          <p:nvPr>
            <p:ph type="title"/>
          </p:nvPr>
        </p:nvSpPr>
        <p:spPr>
          <a:xfrm>
            <a:off x="387900" y="458025"/>
            <a:ext cx="8368200" cy="686100"/>
          </a:xfrm>
          <a:prstGeom prst="rect">
            <a:avLst/>
          </a:prstGeom>
        </p:spPr>
        <p:txBody>
          <a:bodyPr anchorCtr="0" anchor="b" bIns="91425" lIns="91425" rIns="91425" tIns="91425">
            <a:noAutofit/>
          </a:bodyPr>
          <a:lstStyle/>
          <a:p>
            <a:pPr lvl="0" rtl="0">
              <a:spcBef>
                <a:spcPts val="0"/>
              </a:spcBef>
              <a:buNone/>
            </a:pPr>
            <a:r>
              <a:rPr lang="en"/>
              <a:t>YAGNA (You Aren’t Gonna Need It)</a:t>
            </a:r>
          </a:p>
        </p:txBody>
      </p:sp>
      <p:sp>
        <p:nvSpPr>
          <p:cNvPr id="230" name="Shape 230"/>
          <p:cNvSpPr txBox="1"/>
          <p:nvPr>
            <p:ph idx="1" type="body"/>
          </p:nvPr>
        </p:nvSpPr>
        <p:spPr>
          <a:xfrm>
            <a:off x="387900" y="1489824"/>
            <a:ext cx="8368200" cy="3078900"/>
          </a:xfrm>
          <a:prstGeom prst="rect">
            <a:avLst/>
          </a:prstGeom>
        </p:spPr>
        <p:txBody>
          <a:bodyPr anchorCtr="0" anchor="t" bIns="91425" lIns="91425" rIns="91425" tIns="91425">
            <a:noAutofit/>
          </a:bodyPr>
          <a:lstStyle/>
          <a:p>
            <a:pPr indent="-381000" lvl="0" marL="457200" rtl="0">
              <a:spcBef>
                <a:spcPts val="0"/>
              </a:spcBef>
              <a:buSzPct val="100000"/>
            </a:pPr>
            <a:r>
              <a:rPr lang="en" sz="2400"/>
              <a:t>Only write what you actually need right this moment. </a:t>
            </a:r>
          </a:p>
          <a:p>
            <a:pPr indent="-381000" lvl="0" marL="457200" rtl="0">
              <a:spcBef>
                <a:spcPts val="0"/>
              </a:spcBef>
              <a:buSzPct val="100000"/>
            </a:pPr>
            <a:r>
              <a:rPr lang="en" sz="2400"/>
              <a:t>Don’t write what you think you’re going to need.</a:t>
            </a:r>
          </a:p>
          <a:p>
            <a:pPr indent="-381000" lvl="0" marL="457200" rtl="0">
              <a:spcBef>
                <a:spcPts val="0"/>
              </a:spcBef>
              <a:buSzPct val="100000"/>
            </a:pPr>
            <a:r>
              <a:rPr lang="en" sz="2400"/>
              <a:t>Refrain from adding extra functionality.</a:t>
            </a:r>
          </a:p>
          <a:p>
            <a:pPr indent="-381000" lvl="1" marL="914400" rtl="0">
              <a:spcBef>
                <a:spcPts val="0"/>
              </a:spcBef>
              <a:buSzPct val="100000"/>
            </a:pPr>
            <a:r>
              <a:rPr lang="en" sz="2400"/>
              <a:t>Only 10% of extra stuff will be used.</a:t>
            </a:r>
          </a:p>
          <a:p>
            <a:pPr indent="-381000" lvl="0" marL="457200" rtl="0">
              <a:spcBef>
                <a:spcPts val="0"/>
              </a:spcBef>
              <a:buSzPct val="100000"/>
            </a:pPr>
            <a:r>
              <a:rPr lang="en" sz="2400"/>
              <a:t>Constraints will change, so keep your code flexible.</a:t>
            </a:r>
          </a:p>
          <a:p>
            <a:pPr lvl="0" rtl="0">
              <a:spcBef>
                <a:spcPts val="0"/>
              </a:spcBef>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34" name="Shape 234"/>
        <p:cNvGrpSpPr/>
        <p:nvPr/>
      </p:nvGrpSpPr>
      <p:grpSpPr>
        <a:xfrm>
          <a:off x="0" y="0"/>
          <a:ext cx="0" cy="0"/>
          <a:chOff x="0" y="0"/>
          <a:chExt cx="0" cy="0"/>
        </a:xfrm>
      </p:grpSpPr>
      <p:sp>
        <p:nvSpPr>
          <p:cNvPr id="235" name="Shape 235"/>
          <p:cNvSpPr txBox="1"/>
          <p:nvPr>
            <p:ph type="title"/>
          </p:nvPr>
        </p:nvSpPr>
        <p:spPr>
          <a:xfrm>
            <a:off x="387900" y="458025"/>
            <a:ext cx="8368200" cy="686100"/>
          </a:xfrm>
          <a:prstGeom prst="rect">
            <a:avLst/>
          </a:prstGeom>
        </p:spPr>
        <p:txBody>
          <a:bodyPr anchorCtr="0" anchor="b" bIns="91425" lIns="91425" rIns="91425" tIns="91425">
            <a:noAutofit/>
          </a:bodyPr>
          <a:lstStyle/>
          <a:p>
            <a:pPr lvl="0">
              <a:spcBef>
                <a:spcPts val="0"/>
              </a:spcBef>
              <a:buNone/>
            </a:pPr>
            <a:r>
              <a:rPr lang="en"/>
              <a:t>Problems with Extreme Programming</a:t>
            </a:r>
          </a:p>
        </p:txBody>
      </p:sp>
      <p:sp>
        <p:nvSpPr>
          <p:cNvPr id="236" name="Shape 236"/>
          <p:cNvSpPr txBox="1"/>
          <p:nvPr>
            <p:ph idx="1" type="body"/>
          </p:nvPr>
        </p:nvSpPr>
        <p:spPr>
          <a:xfrm>
            <a:off x="387900" y="1489824"/>
            <a:ext cx="8368200" cy="3078900"/>
          </a:xfrm>
          <a:prstGeom prst="rect">
            <a:avLst/>
          </a:prstGeom>
        </p:spPr>
        <p:txBody>
          <a:bodyPr anchorCtr="0" anchor="t" bIns="91425" lIns="91425" rIns="91425" tIns="91425">
            <a:noAutofit/>
          </a:bodyPr>
          <a:lstStyle/>
          <a:p>
            <a:pPr indent="-381000" lvl="0" marL="457200" rtl="0">
              <a:spcBef>
                <a:spcPts val="0"/>
              </a:spcBef>
              <a:buSzPct val="100000"/>
            </a:pPr>
            <a:r>
              <a:rPr lang="en" sz="2400"/>
              <a:t>Having an on-site </a:t>
            </a:r>
            <a:r>
              <a:rPr lang="en" sz="2400"/>
              <a:t>customer who proposes changes can lead to costly rework and scope creep.</a:t>
            </a:r>
          </a:p>
          <a:p>
            <a:pPr indent="-381000" lvl="0" marL="457200" rtl="0">
              <a:spcBef>
                <a:spcPts val="0"/>
              </a:spcBef>
              <a:buSzPct val="100000"/>
            </a:pPr>
            <a:r>
              <a:rPr lang="en" sz="2400"/>
              <a:t>Developers are usually required to work in pairs. </a:t>
            </a:r>
          </a:p>
          <a:p>
            <a:pPr indent="-381000" lvl="0" marL="457200" rtl="0">
              <a:spcBef>
                <a:spcPts val="0"/>
              </a:spcBef>
              <a:buSzPct val="100000"/>
            </a:pPr>
            <a:r>
              <a:rPr lang="en" sz="2400"/>
              <a:t>XP only works with twelve or fewer people, although some groups have claimed success with larger numbers.</a:t>
            </a: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40" name="Shape 240"/>
        <p:cNvGrpSpPr/>
        <p:nvPr/>
      </p:nvGrpSpPr>
      <p:grpSpPr>
        <a:xfrm>
          <a:off x="0" y="0"/>
          <a:ext cx="0" cy="0"/>
          <a:chOff x="0" y="0"/>
          <a:chExt cx="0" cy="0"/>
        </a:xfrm>
      </p:grpSpPr>
      <p:sp>
        <p:nvSpPr>
          <p:cNvPr id="241" name="Shape 241"/>
          <p:cNvSpPr txBox="1"/>
          <p:nvPr>
            <p:ph type="title"/>
          </p:nvPr>
        </p:nvSpPr>
        <p:spPr>
          <a:xfrm>
            <a:off x="387900" y="458025"/>
            <a:ext cx="8368200" cy="686100"/>
          </a:xfrm>
          <a:prstGeom prst="rect">
            <a:avLst/>
          </a:prstGeom>
        </p:spPr>
        <p:txBody>
          <a:bodyPr anchorCtr="0" anchor="b" bIns="91425" lIns="91425" rIns="91425" tIns="91425">
            <a:noAutofit/>
          </a:bodyPr>
          <a:lstStyle/>
          <a:p>
            <a:pPr lvl="0">
              <a:spcBef>
                <a:spcPts val="0"/>
              </a:spcBef>
              <a:buNone/>
            </a:pPr>
            <a:r>
              <a:rPr lang="en"/>
              <a:t>Applications of Extreme Programming</a:t>
            </a:r>
          </a:p>
        </p:txBody>
      </p:sp>
      <p:sp>
        <p:nvSpPr>
          <p:cNvPr id="242" name="Shape 242"/>
          <p:cNvSpPr txBox="1"/>
          <p:nvPr>
            <p:ph idx="1" type="body"/>
          </p:nvPr>
        </p:nvSpPr>
        <p:spPr>
          <a:xfrm>
            <a:off x="387900" y="1489824"/>
            <a:ext cx="8368200" cy="3078900"/>
          </a:xfrm>
          <a:prstGeom prst="rect">
            <a:avLst/>
          </a:prstGeom>
        </p:spPr>
        <p:txBody>
          <a:bodyPr anchorCtr="0" anchor="t" bIns="91425" lIns="91425" rIns="91425" tIns="91425">
            <a:noAutofit/>
          </a:bodyPr>
          <a:lstStyle/>
          <a:p>
            <a:pPr lvl="0">
              <a:spcBef>
                <a:spcPts val="0"/>
              </a:spcBef>
              <a:buNone/>
            </a:pPr>
            <a:r>
              <a:rPr lang="en"/>
              <a:t>Extreme Programming is suitable for projects that </a:t>
            </a:r>
          </a:p>
          <a:p>
            <a:pPr indent="-228600" lvl="0" marL="457200" rtl="0">
              <a:spcBef>
                <a:spcPts val="0"/>
              </a:spcBef>
            </a:pPr>
            <a:r>
              <a:rPr lang="en"/>
              <a:t>involve new technology or </a:t>
            </a:r>
            <a:r>
              <a:rPr lang="en"/>
              <a:t>rapidly</a:t>
            </a:r>
            <a:r>
              <a:rPr lang="en"/>
              <a:t> </a:t>
            </a:r>
            <a:r>
              <a:rPr lang="en"/>
              <a:t>changing</a:t>
            </a:r>
            <a:r>
              <a:rPr lang="en"/>
              <a:t> requirements</a:t>
            </a:r>
          </a:p>
          <a:p>
            <a:pPr indent="-228600" lvl="0" marL="457200" rtl="0">
              <a:spcBef>
                <a:spcPts val="0"/>
              </a:spcBef>
            </a:pPr>
            <a:r>
              <a:rPr lang="en"/>
              <a:t>are research projects</a:t>
            </a:r>
          </a:p>
          <a:p>
            <a:pPr indent="-228600" lvl="0" marL="457200" rtl="0">
              <a:spcBef>
                <a:spcPts val="0"/>
              </a:spcBef>
            </a:pPr>
            <a:r>
              <a:rPr lang="en"/>
              <a:t>are small and easily managed</a:t>
            </a:r>
          </a:p>
          <a:p>
            <a:pPr lvl="0" rtl="0">
              <a:spcBef>
                <a:spcPts val="0"/>
              </a:spcBef>
              <a:buNone/>
            </a:pPr>
            <a:r>
              <a:rPr lang="en"/>
              <a:t>Traditional methodologies are </a:t>
            </a:r>
            <a:r>
              <a:rPr lang="en"/>
              <a:t>suitable for projects that </a:t>
            </a:r>
          </a:p>
          <a:p>
            <a:pPr indent="-228600" lvl="0" marL="457200" rtl="0">
              <a:spcBef>
                <a:spcPts val="0"/>
              </a:spcBef>
            </a:pPr>
            <a:r>
              <a:rPr lang="en"/>
              <a:t>involve stable technology and have fixed requirements</a:t>
            </a:r>
          </a:p>
          <a:p>
            <a:pPr indent="-228600" lvl="0" marL="457200" rtl="0">
              <a:spcBef>
                <a:spcPts val="0"/>
              </a:spcBef>
            </a:pPr>
            <a:r>
              <a:rPr lang="en"/>
              <a:t>involve mission critical or safety critical mission</a:t>
            </a:r>
          </a:p>
          <a:p>
            <a:pPr indent="-228600" lvl="0" marL="457200" rtl="0">
              <a:spcBef>
                <a:spcPts val="0"/>
              </a:spcBef>
            </a:pPr>
            <a:r>
              <a:rPr lang="en"/>
              <a:t>are large projects</a:t>
            </a:r>
          </a:p>
          <a:p>
            <a:pPr indent="-228600" lvl="0" marL="457200">
              <a:spcBef>
                <a:spcPts val="0"/>
              </a:spcBef>
            </a:pPr>
            <a:r>
              <a:rPr lang="en"/>
              <a:t>have complex products that continue beyond the project scope</a:t>
            </a: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46" name="Shape 246"/>
        <p:cNvGrpSpPr/>
        <p:nvPr/>
      </p:nvGrpSpPr>
      <p:grpSpPr>
        <a:xfrm>
          <a:off x="0" y="0"/>
          <a:ext cx="0" cy="0"/>
          <a:chOff x="0" y="0"/>
          <a:chExt cx="0" cy="0"/>
        </a:xfrm>
      </p:grpSpPr>
      <p:sp>
        <p:nvSpPr>
          <p:cNvPr id="247" name="Shape 247"/>
          <p:cNvSpPr txBox="1"/>
          <p:nvPr>
            <p:ph type="title"/>
          </p:nvPr>
        </p:nvSpPr>
        <p:spPr>
          <a:xfrm>
            <a:off x="387900" y="458025"/>
            <a:ext cx="8368200" cy="686100"/>
          </a:xfrm>
          <a:prstGeom prst="rect">
            <a:avLst/>
          </a:prstGeom>
        </p:spPr>
        <p:txBody>
          <a:bodyPr anchorCtr="0" anchor="b" bIns="91425" lIns="91425" rIns="91425" tIns="91425">
            <a:noAutofit/>
          </a:bodyPr>
          <a:lstStyle/>
          <a:p>
            <a:pPr lvl="0" rtl="0">
              <a:spcBef>
                <a:spcPts val="0"/>
              </a:spcBef>
              <a:buNone/>
            </a:pPr>
            <a:r>
              <a:rPr lang="en"/>
              <a:t>Conclusion</a:t>
            </a:r>
          </a:p>
        </p:txBody>
      </p:sp>
      <p:sp>
        <p:nvSpPr>
          <p:cNvPr id="248" name="Shape 248"/>
          <p:cNvSpPr txBox="1"/>
          <p:nvPr>
            <p:ph idx="1" type="body"/>
          </p:nvPr>
        </p:nvSpPr>
        <p:spPr>
          <a:xfrm>
            <a:off x="387900" y="1489824"/>
            <a:ext cx="8368200" cy="3078900"/>
          </a:xfrm>
          <a:prstGeom prst="rect">
            <a:avLst/>
          </a:prstGeom>
        </p:spPr>
        <p:txBody>
          <a:bodyPr anchorCtr="0" anchor="t" bIns="91425" lIns="91425" rIns="91425" tIns="91425">
            <a:noAutofit/>
          </a:bodyPr>
          <a:lstStyle/>
          <a:p>
            <a:pPr indent="-381000" lvl="0" marL="457200" rtl="0">
              <a:spcBef>
                <a:spcPts val="0"/>
              </a:spcBef>
              <a:buSzPct val="100000"/>
            </a:pPr>
            <a:r>
              <a:rPr lang="en" sz="2400"/>
              <a:t>Less of a rigorous series of steps and more just a collection of best practices.</a:t>
            </a:r>
          </a:p>
          <a:p>
            <a:pPr indent="-381000" lvl="0" marL="457200" rtl="0">
              <a:spcBef>
                <a:spcPts val="0"/>
              </a:spcBef>
              <a:buSzPct val="100000"/>
            </a:pPr>
            <a:r>
              <a:rPr lang="en" sz="2400"/>
              <a:t>Best practices are always strictly enforced.</a:t>
            </a:r>
          </a:p>
          <a:p>
            <a:pPr indent="-381000" lvl="0" marL="457200" rtl="0">
              <a:spcBef>
                <a:spcPts val="0"/>
              </a:spcBef>
              <a:buSzPct val="100000"/>
            </a:pPr>
            <a:r>
              <a:rPr lang="en" sz="2400"/>
              <a:t>Best practices taken to the extreme.</a:t>
            </a:r>
          </a:p>
          <a:p>
            <a:pPr lvl="0" rtl="0">
              <a:spcBef>
                <a:spcPts val="0"/>
              </a:spcBef>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4" name="Shape 74"/>
        <p:cNvGrpSpPr/>
        <p:nvPr/>
      </p:nvGrpSpPr>
      <p:grpSpPr>
        <a:xfrm>
          <a:off x="0" y="0"/>
          <a:ext cx="0" cy="0"/>
          <a:chOff x="0" y="0"/>
          <a:chExt cx="0" cy="0"/>
        </a:xfrm>
      </p:grpSpPr>
      <p:sp>
        <p:nvSpPr>
          <p:cNvPr id="75" name="Shape 75"/>
          <p:cNvSpPr txBox="1"/>
          <p:nvPr>
            <p:ph type="title"/>
          </p:nvPr>
        </p:nvSpPr>
        <p:spPr>
          <a:xfrm>
            <a:off x="387900" y="458025"/>
            <a:ext cx="8368200" cy="686100"/>
          </a:xfrm>
          <a:prstGeom prst="rect">
            <a:avLst/>
          </a:prstGeom>
        </p:spPr>
        <p:txBody>
          <a:bodyPr anchorCtr="0" anchor="b" bIns="91425" lIns="91425" rIns="91425" tIns="91425">
            <a:noAutofit/>
          </a:bodyPr>
          <a:lstStyle/>
          <a:p>
            <a:pPr lvl="0">
              <a:spcBef>
                <a:spcPts val="0"/>
              </a:spcBef>
              <a:buNone/>
            </a:pPr>
            <a:r>
              <a:rPr lang="en" sz="3600"/>
              <a:t>Extreme Programming</a:t>
            </a:r>
          </a:p>
        </p:txBody>
      </p:sp>
      <p:sp>
        <p:nvSpPr>
          <p:cNvPr id="76" name="Shape 76"/>
          <p:cNvSpPr txBox="1"/>
          <p:nvPr>
            <p:ph idx="1" type="body"/>
          </p:nvPr>
        </p:nvSpPr>
        <p:spPr>
          <a:xfrm>
            <a:off x="387900" y="1489824"/>
            <a:ext cx="8368200" cy="3078900"/>
          </a:xfrm>
          <a:prstGeom prst="rect">
            <a:avLst/>
          </a:prstGeom>
        </p:spPr>
        <p:txBody>
          <a:bodyPr anchorCtr="0" anchor="t" bIns="91425" lIns="91425" rIns="91425" tIns="91425">
            <a:noAutofit/>
          </a:bodyPr>
          <a:lstStyle/>
          <a:p>
            <a:pPr indent="-304800" lvl="0" marL="457200" rtl="0">
              <a:lnSpc>
                <a:spcPct val="150000"/>
              </a:lnSpc>
              <a:spcBef>
                <a:spcPts val="0"/>
              </a:spcBef>
              <a:spcAft>
                <a:spcPts val="0"/>
              </a:spcAft>
              <a:buClr>
                <a:srgbClr val="FFFFFF"/>
              </a:buClr>
              <a:buSzPct val="100000"/>
              <a:buFont typeface="Arial"/>
            </a:pPr>
            <a:r>
              <a:rPr lang="en" sz="1200">
                <a:solidFill>
                  <a:srgbClr val="FFFFFF"/>
                </a:solidFill>
                <a:latin typeface="Arial"/>
                <a:ea typeface="Arial"/>
                <a:cs typeface="Arial"/>
                <a:sym typeface="Arial"/>
              </a:rPr>
              <a:t>Doing everything you know you should be doing, but taken to the extreme so you always do it all the time.</a:t>
            </a:r>
          </a:p>
          <a:p>
            <a:pPr indent="-304800" lvl="1" marL="914400" rtl="0">
              <a:lnSpc>
                <a:spcPct val="150000"/>
              </a:lnSpc>
              <a:spcBef>
                <a:spcPts val="0"/>
              </a:spcBef>
              <a:spcAft>
                <a:spcPts val="0"/>
              </a:spcAft>
              <a:buClr>
                <a:srgbClr val="FFFFFF"/>
              </a:buClr>
              <a:buSzPct val="100000"/>
              <a:buFont typeface="Arial"/>
            </a:pPr>
            <a:r>
              <a:rPr lang="en" sz="1200">
                <a:solidFill>
                  <a:srgbClr val="FFFFFF"/>
                </a:solidFill>
                <a:latin typeface="Arial"/>
                <a:ea typeface="Arial"/>
                <a:cs typeface="Arial"/>
                <a:sym typeface="Arial"/>
              </a:rPr>
              <a:t>Always pair programming.</a:t>
            </a:r>
          </a:p>
          <a:p>
            <a:pPr indent="-304800" lvl="1" marL="914400" rtl="0">
              <a:lnSpc>
                <a:spcPct val="150000"/>
              </a:lnSpc>
              <a:spcBef>
                <a:spcPts val="0"/>
              </a:spcBef>
              <a:spcAft>
                <a:spcPts val="0"/>
              </a:spcAft>
              <a:buClr>
                <a:srgbClr val="FFFFFF"/>
              </a:buClr>
              <a:buSzPct val="100000"/>
              <a:buFont typeface="Arial"/>
            </a:pPr>
            <a:r>
              <a:rPr lang="en" sz="1200">
                <a:solidFill>
                  <a:srgbClr val="FFFFFF"/>
                </a:solidFill>
                <a:latin typeface="Arial"/>
                <a:ea typeface="Arial"/>
                <a:cs typeface="Arial"/>
                <a:sym typeface="Arial"/>
              </a:rPr>
              <a:t>Always unit testing. </a:t>
            </a:r>
          </a:p>
          <a:p>
            <a:pPr indent="-304800" lvl="1" marL="914400" rtl="0">
              <a:lnSpc>
                <a:spcPct val="150000"/>
              </a:lnSpc>
              <a:spcBef>
                <a:spcPts val="0"/>
              </a:spcBef>
              <a:spcAft>
                <a:spcPts val="0"/>
              </a:spcAft>
              <a:buClr>
                <a:srgbClr val="FFFFFF"/>
              </a:buClr>
              <a:buSzPct val="100000"/>
              <a:buFont typeface="Arial"/>
            </a:pPr>
            <a:r>
              <a:rPr lang="en" sz="1200">
                <a:solidFill>
                  <a:srgbClr val="FFFFFF"/>
                </a:solidFill>
                <a:latin typeface="Arial"/>
                <a:ea typeface="Arial"/>
                <a:cs typeface="Arial"/>
                <a:sym typeface="Arial"/>
              </a:rPr>
              <a:t>Always integration testing.</a:t>
            </a:r>
          </a:p>
          <a:p>
            <a:pPr lvl="0" rtl="0">
              <a:lnSpc>
                <a:spcPct val="150000"/>
              </a:lnSpc>
              <a:spcBef>
                <a:spcPts val="0"/>
              </a:spcBef>
              <a:spcAft>
                <a:spcPts val="0"/>
              </a:spcAft>
              <a:buNone/>
            </a:pPr>
            <a:r>
              <a:t/>
            </a:r>
            <a:endParaRPr sz="1200">
              <a:solidFill>
                <a:srgbClr val="FFFFFF"/>
              </a:solidFill>
              <a:latin typeface="Arial"/>
              <a:ea typeface="Arial"/>
              <a:cs typeface="Arial"/>
              <a:sym typeface="Arial"/>
            </a:endParaRPr>
          </a:p>
          <a:p>
            <a:pPr indent="-304800" lvl="0" marL="457200" rtl="0">
              <a:lnSpc>
                <a:spcPct val="150000"/>
              </a:lnSpc>
              <a:spcBef>
                <a:spcPts val="0"/>
              </a:spcBef>
              <a:spcAft>
                <a:spcPts val="0"/>
              </a:spcAft>
              <a:buClr>
                <a:srgbClr val="FFFFFF"/>
              </a:buClr>
              <a:buSzPct val="100000"/>
              <a:buFont typeface="Arial"/>
            </a:pPr>
            <a:r>
              <a:rPr lang="en" sz="1200">
                <a:solidFill>
                  <a:srgbClr val="FFFFFF"/>
                </a:solidFill>
                <a:latin typeface="Arial"/>
                <a:ea typeface="Arial"/>
                <a:cs typeface="Arial"/>
                <a:sym typeface="Arial"/>
              </a:rPr>
              <a:t>"Extreme" means these practices get "turned up" to a much higher "volume" than on traditional projects. </a:t>
            </a:r>
          </a:p>
          <a:p>
            <a:pPr indent="-304800" lvl="0" marL="457200" rtl="0">
              <a:lnSpc>
                <a:spcPct val="150000"/>
              </a:lnSpc>
              <a:spcBef>
                <a:spcPts val="0"/>
              </a:spcBef>
              <a:spcAft>
                <a:spcPts val="0"/>
              </a:spcAft>
              <a:buClr>
                <a:srgbClr val="FFFFFF"/>
              </a:buClr>
              <a:buSzPct val="100000"/>
              <a:buFont typeface="Arial"/>
            </a:pPr>
            <a:r>
              <a:rPr lang="en" sz="1200">
                <a:solidFill>
                  <a:srgbClr val="FFFFFF"/>
                </a:solidFill>
                <a:latin typeface="Arial"/>
                <a:ea typeface="Arial"/>
                <a:cs typeface="Arial"/>
                <a:sym typeface="Arial"/>
              </a:rPr>
              <a:t>XP ignores any other practice (like </a:t>
            </a:r>
            <a:r>
              <a:rPr lang="en" sz="1200">
                <a:solidFill>
                  <a:srgbClr val="FFFFFF"/>
                </a:solidFill>
                <a:latin typeface="Arial"/>
                <a:ea typeface="Arial"/>
                <a:cs typeface="Arial"/>
                <a:sym typeface="Arial"/>
                <a:hlinkClick r:id="rId3"/>
              </a:rPr>
              <a:t>BigDesignUpFront</a:t>
            </a:r>
            <a:r>
              <a:rPr lang="en" sz="1200">
                <a:solidFill>
                  <a:srgbClr val="FFFFFF"/>
                </a:solidFill>
                <a:latin typeface="Arial"/>
                <a:ea typeface="Arial"/>
                <a:cs typeface="Arial"/>
                <a:sym typeface="Arial"/>
              </a:rPr>
              <a:t>) that does not appear on the list. </a:t>
            </a:r>
          </a:p>
          <a:p>
            <a:pPr indent="-304800" lvl="1" marL="914400" rtl="0">
              <a:lnSpc>
                <a:spcPct val="150000"/>
              </a:lnSpc>
              <a:spcBef>
                <a:spcPts val="0"/>
              </a:spcBef>
              <a:spcAft>
                <a:spcPts val="0"/>
              </a:spcAft>
              <a:buClr>
                <a:srgbClr val="FFFFFF"/>
              </a:buClr>
              <a:buSzPct val="100000"/>
              <a:buFont typeface="Arial"/>
            </a:pPr>
            <a:r>
              <a:rPr lang="en" sz="1200">
                <a:solidFill>
                  <a:srgbClr val="FFFFFF"/>
                </a:solidFill>
                <a:latin typeface="Arial"/>
                <a:ea typeface="Arial"/>
                <a:cs typeface="Arial"/>
                <a:sym typeface="Arial"/>
              </a:rPr>
              <a:t>The result is stable, productive, and very rapid because the practices support each other the more they are used together without interference. </a:t>
            </a:r>
          </a:p>
          <a:p>
            <a:pPr indent="0" lvl="0" marL="457200" rtl="0">
              <a:lnSpc>
                <a:spcPct val="150000"/>
              </a:lnSpc>
              <a:spcBef>
                <a:spcPts val="0"/>
              </a:spcBef>
              <a:spcAft>
                <a:spcPts val="0"/>
              </a:spcAft>
              <a:buNone/>
            </a:pPr>
            <a:r>
              <a:t/>
            </a:r>
            <a:endParaRPr sz="12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0" name="Shape 80"/>
        <p:cNvGrpSpPr/>
        <p:nvPr/>
      </p:nvGrpSpPr>
      <p:grpSpPr>
        <a:xfrm>
          <a:off x="0" y="0"/>
          <a:ext cx="0" cy="0"/>
          <a:chOff x="0" y="0"/>
          <a:chExt cx="0" cy="0"/>
        </a:xfrm>
      </p:grpSpPr>
      <p:sp>
        <p:nvSpPr>
          <p:cNvPr id="81" name="Shape 81"/>
          <p:cNvSpPr txBox="1"/>
          <p:nvPr>
            <p:ph type="ctrTitle"/>
          </p:nvPr>
        </p:nvSpPr>
        <p:spPr>
          <a:xfrm>
            <a:off x="1680301" y="1188925"/>
            <a:ext cx="5783400" cy="1457399"/>
          </a:xfrm>
          <a:prstGeom prst="rect">
            <a:avLst/>
          </a:prstGeom>
        </p:spPr>
        <p:txBody>
          <a:bodyPr anchorCtr="0" anchor="b" bIns="91425" lIns="91425" rIns="91425" tIns="91425">
            <a:noAutofit/>
          </a:bodyPr>
          <a:lstStyle/>
          <a:p>
            <a:pPr lvl="0">
              <a:spcBef>
                <a:spcPts val="0"/>
              </a:spcBef>
              <a:buNone/>
            </a:pPr>
            <a:r>
              <a:t/>
            </a:r>
            <a:endParaRPr/>
          </a:p>
        </p:txBody>
      </p:sp>
      <p:sp>
        <p:nvSpPr>
          <p:cNvPr id="82" name="Shape 82"/>
          <p:cNvSpPr txBox="1"/>
          <p:nvPr>
            <p:ph idx="1" type="subTitle"/>
          </p:nvPr>
        </p:nvSpPr>
        <p:spPr>
          <a:xfrm>
            <a:off x="1680301" y="3049450"/>
            <a:ext cx="5783400" cy="909000"/>
          </a:xfrm>
          <a:prstGeom prst="rect">
            <a:avLst/>
          </a:prstGeom>
        </p:spPr>
        <p:txBody>
          <a:bodyPr anchorCtr="0" anchor="t" bIns="91425" lIns="91425" rIns="91425" tIns="91425">
            <a:noAutofit/>
          </a:bodyPr>
          <a:lstStyle/>
          <a:p>
            <a:pPr lvl="0">
              <a:spcBef>
                <a:spcPts val="0"/>
              </a:spcBef>
              <a:buNone/>
            </a:pPr>
            <a:r>
              <a:t/>
            </a:r>
            <a:endParaRPr/>
          </a:p>
        </p:txBody>
      </p:sp>
      <p:pic>
        <p:nvPicPr>
          <p:cNvPr descr="Screenshot (53).png" id="83" name="Shape 83"/>
          <p:cNvPicPr preferRelativeResize="0"/>
          <p:nvPr/>
        </p:nvPicPr>
        <p:blipFill>
          <a:blip r:embed="rId3">
            <a:alphaModFix/>
          </a:blip>
          <a:stretch>
            <a:fillRect/>
          </a:stretch>
        </p:blipFill>
        <p:spPr>
          <a:xfrm>
            <a:off x="0" y="0"/>
            <a:ext cx="9144000" cy="5143499"/>
          </a:xfrm>
          <a:prstGeom prst="rect">
            <a:avLst/>
          </a:prstGeom>
          <a:noFill/>
          <a:ln>
            <a:noFill/>
          </a:ln>
        </p:spPr>
      </p:pic>
      <p:sp>
        <p:nvSpPr>
          <p:cNvPr id="84" name="Shape 84"/>
          <p:cNvSpPr txBox="1"/>
          <p:nvPr/>
        </p:nvSpPr>
        <p:spPr>
          <a:xfrm>
            <a:off x="108875" y="1607550"/>
            <a:ext cx="3597900" cy="2701500"/>
          </a:xfrm>
          <a:prstGeom prst="rect">
            <a:avLst/>
          </a:prstGeom>
          <a:noFill/>
          <a:ln>
            <a:noFill/>
          </a:ln>
        </p:spPr>
        <p:txBody>
          <a:bodyPr anchorCtr="0" anchor="t" bIns="91425" lIns="91425" rIns="91425" tIns="91425">
            <a:noAutofit/>
          </a:bodyPr>
          <a:lstStyle/>
          <a:p>
            <a:pPr indent="-342900" lvl="0" marL="457200" rtl="0">
              <a:lnSpc>
                <a:spcPct val="115000"/>
              </a:lnSpc>
              <a:spcBef>
                <a:spcPts val="0"/>
              </a:spcBef>
              <a:spcAft>
                <a:spcPts val="1600"/>
              </a:spcAft>
              <a:buClr>
                <a:srgbClr val="000000"/>
              </a:buClr>
              <a:buSzPct val="100000"/>
              <a:buFont typeface="Roboto"/>
            </a:pPr>
            <a:r>
              <a:rPr lang="en" sz="1800">
                <a:latin typeface="Roboto"/>
                <a:ea typeface="Roboto"/>
                <a:cs typeface="Roboto"/>
                <a:sym typeface="Roboto"/>
              </a:rPr>
              <a:t>Simplicity</a:t>
            </a:r>
          </a:p>
          <a:p>
            <a:pPr indent="-342900" lvl="0" marL="457200" rtl="0">
              <a:lnSpc>
                <a:spcPct val="115000"/>
              </a:lnSpc>
              <a:spcBef>
                <a:spcPts val="0"/>
              </a:spcBef>
              <a:spcAft>
                <a:spcPts val="1600"/>
              </a:spcAft>
              <a:buClr>
                <a:srgbClr val="000000"/>
              </a:buClr>
              <a:buSzPct val="100000"/>
              <a:buFont typeface="Roboto"/>
            </a:pPr>
            <a:r>
              <a:rPr lang="en" sz="1800">
                <a:latin typeface="Roboto"/>
                <a:ea typeface="Roboto"/>
                <a:cs typeface="Roboto"/>
                <a:sym typeface="Roboto"/>
              </a:rPr>
              <a:t>Communication</a:t>
            </a:r>
          </a:p>
          <a:p>
            <a:pPr indent="-342900" lvl="0" marL="457200" rtl="0">
              <a:lnSpc>
                <a:spcPct val="115000"/>
              </a:lnSpc>
              <a:spcBef>
                <a:spcPts val="0"/>
              </a:spcBef>
              <a:spcAft>
                <a:spcPts val="1600"/>
              </a:spcAft>
              <a:buClr>
                <a:srgbClr val="000000"/>
              </a:buClr>
              <a:buSzPct val="100000"/>
              <a:buFont typeface="Roboto"/>
            </a:pPr>
            <a:r>
              <a:rPr lang="en" sz="1800">
                <a:latin typeface="Roboto"/>
                <a:ea typeface="Roboto"/>
                <a:cs typeface="Roboto"/>
                <a:sym typeface="Roboto"/>
              </a:rPr>
              <a:t>Feedback</a:t>
            </a:r>
          </a:p>
          <a:p>
            <a:pPr indent="-342900" lvl="0" marL="457200" rtl="0">
              <a:lnSpc>
                <a:spcPct val="115000"/>
              </a:lnSpc>
              <a:spcBef>
                <a:spcPts val="0"/>
              </a:spcBef>
              <a:spcAft>
                <a:spcPts val="1600"/>
              </a:spcAft>
              <a:buClr>
                <a:srgbClr val="000000"/>
              </a:buClr>
              <a:buSzPct val="100000"/>
              <a:buFont typeface="Roboto"/>
            </a:pPr>
            <a:r>
              <a:rPr lang="en" sz="1800">
                <a:latin typeface="Roboto"/>
                <a:ea typeface="Roboto"/>
                <a:cs typeface="Roboto"/>
                <a:sym typeface="Roboto"/>
              </a:rPr>
              <a:t>Respect</a:t>
            </a:r>
          </a:p>
          <a:p>
            <a:pPr indent="-342900" lvl="0" marL="457200" rtl="0">
              <a:lnSpc>
                <a:spcPct val="115000"/>
              </a:lnSpc>
              <a:spcBef>
                <a:spcPts val="0"/>
              </a:spcBef>
              <a:spcAft>
                <a:spcPts val="1600"/>
              </a:spcAft>
              <a:buClr>
                <a:srgbClr val="000000"/>
              </a:buClr>
              <a:buSzPct val="100000"/>
              <a:buFont typeface="Roboto"/>
            </a:pPr>
            <a:r>
              <a:rPr lang="en" sz="1800">
                <a:latin typeface="Roboto"/>
                <a:ea typeface="Roboto"/>
                <a:cs typeface="Roboto"/>
                <a:sym typeface="Roboto"/>
              </a:rPr>
              <a:t>Courage</a:t>
            </a:r>
          </a:p>
          <a:p>
            <a:pPr lvl="0">
              <a:spcBef>
                <a:spcPts val="0"/>
              </a:spcBef>
              <a:buNone/>
            </a:pPr>
            <a:r>
              <a:t/>
            </a:r>
            <a:endParaRPr/>
          </a:p>
        </p:txBody>
      </p:sp>
      <p:sp>
        <p:nvSpPr>
          <p:cNvPr id="85" name="Shape 85"/>
          <p:cNvSpPr txBox="1"/>
          <p:nvPr/>
        </p:nvSpPr>
        <p:spPr>
          <a:xfrm>
            <a:off x="485550" y="1188925"/>
            <a:ext cx="1714500" cy="350700"/>
          </a:xfrm>
          <a:prstGeom prst="rect">
            <a:avLst/>
          </a:prstGeom>
          <a:solidFill>
            <a:srgbClr val="FF0000"/>
          </a:solidFill>
          <a:ln>
            <a:noFill/>
          </a:ln>
        </p:spPr>
        <p:txBody>
          <a:bodyPr anchorCtr="0" anchor="t" bIns="91425" lIns="91425" rIns="91425" tIns="91425">
            <a:noAutofit/>
          </a:bodyPr>
          <a:lstStyle/>
          <a:p>
            <a:pPr lvl="0">
              <a:spcBef>
                <a:spcPts val="0"/>
              </a:spcBef>
              <a:buNone/>
            </a:pPr>
            <a:r>
              <a:rPr lang="en" sz="1800"/>
              <a:t>Values of XP</a:t>
            </a: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9" name="Shape 89"/>
        <p:cNvGrpSpPr/>
        <p:nvPr/>
      </p:nvGrpSpPr>
      <p:grpSpPr>
        <a:xfrm>
          <a:off x="0" y="0"/>
          <a:ext cx="0" cy="0"/>
          <a:chOff x="0" y="0"/>
          <a:chExt cx="0" cy="0"/>
        </a:xfrm>
      </p:grpSpPr>
      <p:sp>
        <p:nvSpPr>
          <p:cNvPr id="90" name="Shape 90"/>
          <p:cNvSpPr txBox="1"/>
          <p:nvPr>
            <p:ph type="title"/>
          </p:nvPr>
        </p:nvSpPr>
        <p:spPr>
          <a:xfrm>
            <a:off x="387900" y="458025"/>
            <a:ext cx="8368200" cy="686100"/>
          </a:xfrm>
          <a:prstGeom prst="rect">
            <a:avLst/>
          </a:prstGeom>
        </p:spPr>
        <p:txBody>
          <a:bodyPr anchorCtr="0" anchor="b" bIns="91425" lIns="91425" rIns="91425" tIns="91425">
            <a:noAutofit/>
          </a:bodyPr>
          <a:lstStyle/>
          <a:p>
            <a:pPr lvl="0">
              <a:spcBef>
                <a:spcPts val="0"/>
              </a:spcBef>
              <a:buNone/>
            </a:pPr>
            <a:r>
              <a:rPr lang="en"/>
              <a:t>Rules of Extreme Programming</a:t>
            </a:r>
          </a:p>
        </p:txBody>
      </p:sp>
      <p:sp>
        <p:nvSpPr>
          <p:cNvPr id="91" name="Shape 91"/>
          <p:cNvSpPr txBox="1"/>
          <p:nvPr>
            <p:ph idx="1" type="body"/>
          </p:nvPr>
        </p:nvSpPr>
        <p:spPr>
          <a:xfrm>
            <a:off x="387900" y="1489825"/>
            <a:ext cx="8368200" cy="3578100"/>
          </a:xfrm>
          <a:prstGeom prst="rect">
            <a:avLst/>
          </a:prstGeom>
        </p:spPr>
        <p:txBody>
          <a:bodyPr anchorCtr="0" anchor="t" bIns="91425" lIns="91425" rIns="91425" tIns="91425">
            <a:noAutofit/>
          </a:bodyPr>
          <a:lstStyle/>
          <a:p>
            <a:pPr indent="-298450" lvl="0" marL="457200" rtl="0">
              <a:spcBef>
                <a:spcPts val="0"/>
              </a:spcBef>
              <a:buClr>
                <a:srgbClr val="F3F3F3"/>
              </a:buClr>
              <a:buSzPct val="100000"/>
              <a:buFont typeface="Arial"/>
              <a:buChar char="●"/>
            </a:pPr>
            <a:r>
              <a:rPr lang="en" sz="1100">
                <a:solidFill>
                  <a:srgbClr val="F3F3F3"/>
                </a:solidFill>
                <a:latin typeface="Arial"/>
                <a:ea typeface="Arial"/>
                <a:cs typeface="Arial"/>
                <a:sym typeface="Arial"/>
              </a:rPr>
              <a:t>Planning </a:t>
            </a:r>
          </a:p>
          <a:p>
            <a:pPr indent="-298450" lvl="1" marL="914400" rtl="0">
              <a:spcBef>
                <a:spcPts val="0"/>
              </a:spcBef>
              <a:buClr>
                <a:srgbClr val="F3F3F3"/>
              </a:buClr>
              <a:buSzPct val="100000"/>
              <a:buFont typeface="Arial"/>
              <a:buChar char="○"/>
            </a:pPr>
            <a:r>
              <a:rPr lang="en" sz="1100">
                <a:solidFill>
                  <a:srgbClr val="F3F3F3"/>
                </a:solidFill>
                <a:latin typeface="Arial"/>
                <a:ea typeface="Arial"/>
                <a:cs typeface="Arial"/>
                <a:sym typeface="Arial"/>
              </a:rPr>
              <a:t> User stories are written.</a:t>
            </a:r>
          </a:p>
          <a:p>
            <a:pPr indent="-298450" lvl="1" marL="914400" rtl="0">
              <a:spcBef>
                <a:spcPts val="0"/>
              </a:spcBef>
              <a:buClr>
                <a:srgbClr val="F3F3F3"/>
              </a:buClr>
              <a:buSzPct val="100000"/>
              <a:buFont typeface="Arial"/>
              <a:buChar char="○"/>
            </a:pPr>
            <a:r>
              <a:rPr lang="en" sz="1100">
                <a:solidFill>
                  <a:srgbClr val="F3F3F3"/>
                </a:solidFill>
                <a:latin typeface="Arial"/>
                <a:ea typeface="Arial"/>
                <a:cs typeface="Arial"/>
                <a:sym typeface="Arial"/>
              </a:rPr>
              <a:t> Release schedule created.Frequent small releases.</a:t>
            </a:r>
          </a:p>
          <a:p>
            <a:pPr indent="-298450" lvl="1" marL="914400" rtl="0">
              <a:spcBef>
                <a:spcPts val="0"/>
              </a:spcBef>
              <a:buClr>
                <a:srgbClr val="F3F3F3"/>
              </a:buClr>
              <a:buSzPct val="100000"/>
              <a:buFont typeface="Arial"/>
              <a:buChar char="○"/>
            </a:pPr>
            <a:r>
              <a:rPr lang="en" sz="1100">
                <a:solidFill>
                  <a:srgbClr val="F3F3F3"/>
                </a:solidFill>
                <a:latin typeface="Arial"/>
                <a:ea typeface="Arial"/>
                <a:cs typeface="Arial"/>
                <a:sym typeface="Arial"/>
              </a:rPr>
              <a:t> The project is divided into iterations. Iteration planning starts each iteration</a:t>
            </a:r>
          </a:p>
          <a:p>
            <a:pPr indent="-298450" lvl="0" marL="457200" rtl="0">
              <a:lnSpc>
                <a:spcPct val="100000"/>
              </a:lnSpc>
              <a:spcBef>
                <a:spcPts val="0"/>
              </a:spcBef>
              <a:spcAft>
                <a:spcPts val="0"/>
              </a:spcAft>
              <a:buClr>
                <a:srgbClr val="F3F3F3"/>
              </a:buClr>
              <a:buSzPct val="100000"/>
              <a:buFont typeface="Arial"/>
              <a:buChar char="●"/>
            </a:pPr>
            <a:r>
              <a:rPr lang="en" sz="1100">
                <a:solidFill>
                  <a:srgbClr val="F3F3F3"/>
                </a:solidFill>
                <a:latin typeface="Arial"/>
                <a:ea typeface="Arial"/>
                <a:cs typeface="Arial"/>
                <a:sym typeface="Arial"/>
              </a:rPr>
              <a:t>Managing: </a:t>
            </a:r>
          </a:p>
          <a:p>
            <a:pPr indent="-298450" lvl="1" marL="914400" rtl="0">
              <a:lnSpc>
                <a:spcPct val="100000"/>
              </a:lnSpc>
              <a:spcBef>
                <a:spcPts val="0"/>
              </a:spcBef>
              <a:spcAft>
                <a:spcPts val="0"/>
              </a:spcAft>
              <a:buClr>
                <a:srgbClr val="F3F3F3"/>
              </a:buClr>
              <a:buSzPct val="100000"/>
              <a:buFont typeface="Arial"/>
              <a:buChar char="○"/>
            </a:pPr>
            <a:r>
              <a:rPr lang="en" sz="1100">
                <a:solidFill>
                  <a:srgbClr val="F3F3F3"/>
                </a:solidFill>
                <a:latin typeface="Arial"/>
                <a:ea typeface="Arial"/>
                <a:cs typeface="Arial"/>
                <a:sym typeface="Arial"/>
              </a:rPr>
              <a:t>open work space.</a:t>
            </a:r>
          </a:p>
          <a:p>
            <a:pPr indent="-298450" lvl="1" marL="914400" rtl="0">
              <a:lnSpc>
                <a:spcPct val="100000"/>
              </a:lnSpc>
              <a:spcBef>
                <a:spcPts val="0"/>
              </a:spcBef>
              <a:spcAft>
                <a:spcPts val="0"/>
              </a:spcAft>
              <a:buClr>
                <a:srgbClr val="F3F3F3"/>
              </a:buClr>
              <a:buSzPct val="100000"/>
              <a:buFont typeface="Arial"/>
              <a:buChar char="○"/>
            </a:pPr>
            <a:r>
              <a:rPr lang="en" sz="1100">
                <a:solidFill>
                  <a:srgbClr val="F3F3F3"/>
                </a:solidFill>
                <a:latin typeface="Arial"/>
                <a:ea typeface="Arial"/>
                <a:cs typeface="Arial"/>
                <a:sym typeface="Arial"/>
              </a:rPr>
              <a:t>Sustainable pace. </a:t>
            </a:r>
          </a:p>
          <a:p>
            <a:pPr indent="-298450" lvl="1" marL="914400" rtl="0">
              <a:lnSpc>
                <a:spcPct val="100000"/>
              </a:lnSpc>
              <a:spcBef>
                <a:spcPts val="0"/>
              </a:spcBef>
              <a:spcAft>
                <a:spcPts val="0"/>
              </a:spcAft>
              <a:buClr>
                <a:srgbClr val="F3F3F3"/>
              </a:buClr>
              <a:buSzPct val="100000"/>
              <a:buFont typeface="Arial"/>
              <a:buChar char="○"/>
            </a:pPr>
            <a:r>
              <a:rPr lang="en" sz="1100">
                <a:solidFill>
                  <a:srgbClr val="F3F3F3"/>
                </a:solidFill>
                <a:latin typeface="Arial"/>
                <a:ea typeface="Arial"/>
                <a:cs typeface="Arial"/>
                <a:sym typeface="Arial"/>
              </a:rPr>
              <a:t>Stand up meeting </a:t>
            </a:r>
          </a:p>
          <a:p>
            <a:pPr indent="-298450" lvl="1" marL="914400" rtl="0">
              <a:lnSpc>
                <a:spcPct val="100000"/>
              </a:lnSpc>
              <a:spcBef>
                <a:spcPts val="0"/>
              </a:spcBef>
              <a:spcAft>
                <a:spcPts val="0"/>
              </a:spcAft>
              <a:buClr>
                <a:srgbClr val="F3F3F3"/>
              </a:buClr>
              <a:buSzPct val="100000"/>
              <a:buFont typeface="Arial"/>
              <a:buChar char="○"/>
            </a:pPr>
            <a:r>
              <a:rPr lang="en" sz="1100">
                <a:solidFill>
                  <a:srgbClr val="F3F3F3"/>
                </a:solidFill>
                <a:latin typeface="Arial"/>
                <a:ea typeface="Arial"/>
                <a:cs typeface="Arial"/>
                <a:sym typeface="Arial"/>
              </a:rPr>
              <a:t>Project Velocity </a:t>
            </a:r>
          </a:p>
          <a:p>
            <a:pPr indent="-298450" lvl="1" marL="914400" rtl="0">
              <a:lnSpc>
                <a:spcPct val="100000"/>
              </a:lnSpc>
              <a:spcBef>
                <a:spcPts val="0"/>
              </a:spcBef>
              <a:spcAft>
                <a:spcPts val="0"/>
              </a:spcAft>
              <a:buClr>
                <a:srgbClr val="F3F3F3"/>
              </a:buClr>
              <a:buSzPct val="100000"/>
              <a:buFont typeface="Arial"/>
              <a:buChar char="○"/>
            </a:pPr>
            <a:r>
              <a:rPr lang="en" sz="1100">
                <a:solidFill>
                  <a:srgbClr val="F3F3F3"/>
                </a:solidFill>
                <a:latin typeface="Arial"/>
                <a:ea typeface="Arial"/>
                <a:cs typeface="Arial"/>
                <a:sym typeface="Arial"/>
              </a:rPr>
              <a:t>Move people around. </a:t>
            </a:r>
          </a:p>
          <a:p>
            <a:pPr indent="-298450" lvl="1" marL="914400" rtl="0">
              <a:lnSpc>
                <a:spcPct val="100000"/>
              </a:lnSpc>
              <a:spcBef>
                <a:spcPts val="0"/>
              </a:spcBef>
              <a:spcAft>
                <a:spcPts val="0"/>
              </a:spcAft>
              <a:buClr>
                <a:srgbClr val="F3F3F3"/>
              </a:buClr>
              <a:buSzPct val="100000"/>
              <a:buFont typeface="Arial"/>
              <a:buChar char="○"/>
            </a:pPr>
            <a:r>
              <a:rPr lang="en" sz="1100">
                <a:solidFill>
                  <a:srgbClr val="F3F3F3"/>
                </a:solidFill>
                <a:latin typeface="Arial"/>
                <a:ea typeface="Arial"/>
                <a:cs typeface="Arial"/>
                <a:sym typeface="Arial"/>
              </a:rPr>
              <a:t>Fix XP when it breaks.</a:t>
            </a:r>
          </a:p>
          <a:p>
            <a:pPr indent="-298450" lvl="0" marL="457200" rtl="0" algn="just">
              <a:lnSpc>
                <a:spcPct val="100000"/>
              </a:lnSpc>
              <a:spcBef>
                <a:spcPts val="0"/>
              </a:spcBef>
              <a:spcAft>
                <a:spcPts val="0"/>
              </a:spcAft>
              <a:buClr>
                <a:srgbClr val="F3F3F3"/>
              </a:buClr>
              <a:buSzPct val="100000"/>
              <a:buFont typeface="Arial"/>
              <a:buChar char="●"/>
            </a:pPr>
            <a:r>
              <a:rPr lang="en" sz="1100">
                <a:solidFill>
                  <a:srgbClr val="F3F3F3"/>
                </a:solidFill>
                <a:latin typeface="Arial"/>
                <a:ea typeface="Arial"/>
                <a:cs typeface="Arial"/>
                <a:sym typeface="Arial"/>
              </a:rPr>
              <a:t>Designing: </a:t>
            </a:r>
          </a:p>
          <a:p>
            <a:pPr indent="-298450" lvl="1" marL="914400" rtl="0" algn="just">
              <a:lnSpc>
                <a:spcPct val="100000"/>
              </a:lnSpc>
              <a:spcBef>
                <a:spcPts val="0"/>
              </a:spcBef>
              <a:spcAft>
                <a:spcPts val="0"/>
              </a:spcAft>
              <a:buClr>
                <a:srgbClr val="F3F3F3"/>
              </a:buClr>
              <a:buSzPct val="100000"/>
              <a:buFont typeface="Arial"/>
              <a:buChar char="○"/>
            </a:pPr>
            <a:r>
              <a:rPr lang="en" sz="1100">
                <a:solidFill>
                  <a:srgbClr val="F3F3F3"/>
                </a:solidFill>
                <a:latin typeface="Arial"/>
                <a:ea typeface="Arial"/>
                <a:cs typeface="Arial"/>
                <a:sym typeface="Arial"/>
              </a:rPr>
              <a:t>Simplicity</a:t>
            </a:r>
          </a:p>
          <a:p>
            <a:pPr indent="-298450" lvl="1" marL="914400" rtl="0" algn="just">
              <a:lnSpc>
                <a:spcPct val="100000"/>
              </a:lnSpc>
              <a:spcBef>
                <a:spcPts val="0"/>
              </a:spcBef>
              <a:spcAft>
                <a:spcPts val="0"/>
              </a:spcAft>
              <a:buClr>
                <a:srgbClr val="F3F3F3"/>
              </a:buClr>
              <a:buSzPct val="100000"/>
              <a:buFont typeface="Arial"/>
              <a:buChar char="○"/>
            </a:pPr>
            <a:r>
              <a:rPr lang="en" sz="1100">
                <a:solidFill>
                  <a:srgbClr val="F3F3F3"/>
                </a:solidFill>
                <a:latin typeface="Arial"/>
                <a:ea typeface="Arial"/>
                <a:cs typeface="Arial"/>
                <a:sym typeface="Arial"/>
              </a:rPr>
              <a:t>Use CRC cards</a:t>
            </a:r>
          </a:p>
          <a:p>
            <a:pPr indent="-298450" lvl="1" marL="914400" rtl="0" algn="just">
              <a:lnSpc>
                <a:spcPct val="100000"/>
              </a:lnSpc>
              <a:spcBef>
                <a:spcPts val="0"/>
              </a:spcBef>
              <a:spcAft>
                <a:spcPts val="0"/>
              </a:spcAft>
              <a:buClr>
                <a:srgbClr val="F3F3F3"/>
              </a:buClr>
              <a:buSzPct val="100000"/>
              <a:buFont typeface="Arial"/>
              <a:buChar char="○"/>
            </a:pPr>
            <a:r>
              <a:rPr lang="en" sz="1100">
                <a:solidFill>
                  <a:srgbClr val="F3F3F3"/>
                </a:solidFill>
                <a:latin typeface="Arial"/>
                <a:ea typeface="Arial"/>
                <a:cs typeface="Arial"/>
                <a:sym typeface="Arial"/>
              </a:rPr>
              <a:t>Refactor</a:t>
            </a:r>
          </a:p>
          <a:p>
            <a:pPr indent="0" lvl="0" marL="457200" rtl="0" algn="just">
              <a:lnSpc>
                <a:spcPct val="100000"/>
              </a:lnSpc>
              <a:spcBef>
                <a:spcPts val="0"/>
              </a:spcBef>
              <a:spcAft>
                <a:spcPts val="0"/>
              </a:spcAft>
              <a:buNone/>
            </a:pPr>
            <a:r>
              <a:t/>
            </a:r>
            <a:endParaRPr sz="1100">
              <a:solidFill>
                <a:srgbClr val="F3F3F3"/>
              </a:solidFill>
              <a:latin typeface="Arial"/>
              <a:ea typeface="Arial"/>
              <a:cs typeface="Arial"/>
              <a:sym typeface="Arial"/>
            </a:endParaRPr>
          </a:p>
          <a:p>
            <a:pPr lvl="0" rtl="0">
              <a:spcBef>
                <a:spcPts val="0"/>
              </a:spcBef>
              <a:buNone/>
            </a:pPr>
            <a:r>
              <a:t/>
            </a:r>
            <a:endParaRPr sz="1100">
              <a:solidFill>
                <a:srgbClr val="F3F3F3"/>
              </a:solidFill>
              <a:latin typeface="Arial"/>
              <a:ea typeface="Arial"/>
              <a:cs typeface="Arial"/>
              <a:sym typeface="Arial"/>
            </a:endParaRPr>
          </a:p>
        </p:txBody>
      </p:sp>
      <p:sp>
        <p:nvSpPr>
          <p:cNvPr id="92" name="Shape 92"/>
          <p:cNvSpPr txBox="1"/>
          <p:nvPr/>
        </p:nvSpPr>
        <p:spPr>
          <a:xfrm>
            <a:off x="4106875" y="2543025"/>
            <a:ext cx="2571600" cy="1684500"/>
          </a:xfrm>
          <a:prstGeom prst="rect">
            <a:avLst/>
          </a:prstGeom>
          <a:noFill/>
          <a:ln>
            <a:noFill/>
          </a:ln>
        </p:spPr>
        <p:txBody>
          <a:bodyPr anchorCtr="0" anchor="t" bIns="91425" lIns="91425" rIns="91425" tIns="91425">
            <a:noAutofit/>
          </a:bodyPr>
          <a:lstStyle/>
          <a:p>
            <a:pPr lvl="0">
              <a:spcBef>
                <a:spcPts val="0"/>
              </a:spcBef>
              <a:buNone/>
            </a:pPr>
            <a:r>
              <a:t/>
            </a:r>
            <a:endParaRPr/>
          </a:p>
        </p:txBody>
      </p:sp>
      <p:sp>
        <p:nvSpPr>
          <p:cNvPr id="93" name="Shape 93"/>
          <p:cNvSpPr txBox="1"/>
          <p:nvPr/>
        </p:nvSpPr>
        <p:spPr>
          <a:xfrm>
            <a:off x="3579650" y="2354625"/>
            <a:ext cx="3317700" cy="2469000"/>
          </a:xfrm>
          <a:prstGeom prst="rect">
            <a:avLst/>
          </a:prstGeom>
          <a:noFill/>
          <a:ln>
            <a:noFill/>
          </a:ln>
        </p:spPr>
        <p:txBody>
          <a:bodyPr anchorCtr="0" anchor="t" bIns="91425" lIns="91425" rIns="91425" tIns="91425">
            <a:noAutofit/>
          </a:bodyPr>
          <a:lstStyle/>
          <a:p>
            <a:pPr indent="-298450" lvl="0" marL="457200" rtl="0" algn="just">
              <a:spcBef>
                <a:spcPts val="0"/>
              </a:spcBef>
              <a:buClr>
                <a:srgbClr val="F3F3F3"/>
              </a:buClr>
              <a:buSzPct val="100000"/>
              <a:buChar char="●"/>
            </a:pPr>
            <a:r>
              <a:rPr lang="en" sz="1100">
                <a:solidFill>
                  <a:srgbClr val="F3F3F3"/>
                </a:solidFill>
              </a:rPr>
              <a:t>Coding:</a:t>
            </a:r>
          </a:p>
          <a:p>
            <a:pPr indent="-298450" lvl="1" marL="914400" rtl="0" algn="just">
              <a:spcBef>
                <a:spcPts val="0"/>
              </a:spcBef>
              <a:buClr>
                <a:srgbClr val="F3F3F3"/>
              </a:buClr>
              <a:buSzPct val="100000"/>
              <a:buChar char="○"/>
            </a:pPr>
            <a:r>
              <a:rPr lang="en" sz="1100">
                <a:solidFill>
                  <a:srgbClr val="F3F3F3"/>
                </a:solidFill>
              </a:rPr>
              <a:t>Customers always available.</a:t>
            </a:r>
          </a:p>
          <a:p>
            <a:pPr indent="-298450" lvl="1" marL="914400" rtl="0" algn="just">
              <a:spcBef>
                <a:spcPts val="0"/>
              </a:spcBef>
              <a:buClr>
                <a:srgbClr val="F3F3F3"/>
              </a:buClr>
              <a:buSzPct val="100000"/>
              <a:buChar char="○"/>
            </a:pPr>
            <a:r>
              <a:rPr lang="en" sz="1100">
                <a:solidFill>
                  <a:srgbClr val="F3F3F3"/>
                </a:solidFill>
              </a:rPr>
              <a:t>Be standard. </a:t>
            </a:r>
          </a:p>
          <a:p>
            <a:pPr indent="-298450" lvl="1" marL="914400" rtl="0" algn="just">
              <a:spcBef>
                <a:spcPts val="0"/>
              </a:spcBef>
              <a:buClr>
                <a:srgbClr val="F3F3F3"/>
              </a:buClr>
              <a:buSzPct val="100000"/>
              <a:buChar char="○"/>
            </a:pPr>
            <a:r>
              <a:rPr lang="en" sz="1100">
                <a:solidFill>
                  <a:srgbClr val="F3F3F3"/>
                </a:solidFill>
              </a:rPr>
              <a:t>Unit Testing</a:t>
            </a:r>
          </a:p>
          <a:p>
            <a:pPr indent="-298450" lvl="1" marL="914400" rtl="0" algn="just">
              <a:spcBef>
                <a:spcPts val="0"/>
              </a:spcBef>
              <a:buClr>
                <a:srgbClr val="F3F3F3"/>
              </a:buClr>
              <a:buSzPct val="100000"/>
              <a:buChar char="○"/>
            </a:pPr>
            <a:r>
              <a:rPr lang="en" sz="1100">
                <a:solidFill>
                  <a:srgbClr val="F3F3F3"/>
                </a:solidFill>
              </a:rPr>
              <a:t>Pair Programmed.</a:t>
            </a:r>
          </a:p>
          <a:p>
            <a:pPr indent="-298450" lvl="1" marL="914400" rtl="0" algn="just">
              <a:spcBef>
                <a:spcPts val="0"/>
              </a:spcBef>
              <a:buClr>
                <a:srgbClr val="F3F3F3"/>
              </a:buClr>
              <a:buSzPct val="100000"/>
              <a:buChar char="○"/>
            </a:pPr>
            <a:r>
              <a:rPr lang="en" sz="1100">
                <a:solidFill>
                  <a:srgbClr val="F3F3F3"/>
                </a:solidFill>
              </a:rPr>
              <a:t>Integrates code at a time</a:t>
            </a:r>
          </a:p>
          <a:p>
            <a:pPr indent="-298450" lvl="0" marL="457200" rtl="0">
              <a:spcBef>
                <a:spcPts val="0"/>
              </a:spcBef>
              <a:buClr>
                <a:srgbClr val="F3F3F3"/>
              </a:buClr>
              <a:buSzPct val="100000"/>
              <a:buFont typeface="Arial"/>
              <a:buChar char="●"/>
            </a:pPr>
            <a:r>
              <a:rPr lang="en" sz="1100">
                <a:solidFill>
                  <a:srgbClr val="F3F3F3"/>
                </a:solidFill>
              </a:rPr>
              <a:t>Testing:</a:t>
            </a:r>
          </a:p>
          <a:p>
            <a:pPr indent="-298450" lvl="1" marL="914400" rtl="0">
              <a:spcBef>
                <a:spcPts val="0"/>
              </a:spcBef>
              <a:buClr>
                <a:srgbClr val="F3F3F3"/>
              </a:buClr>
              <a:buSzPct val="100000"/>
              <a:buFont typeface="Arial"/>
              <a:buChar char="○"/>
            </a:pPr>
            <a:r>
              <a:rPr lang="en" sz="1100">
                <a:solidFill>
                  <a:srgbClr val="F3F3F3"/>
                </a:solidFill>
              </a:rPr>
              <a:t> All code must have unit tests. </a:t>
            </a:r>
          </a:p>
          <a:p>
            <a:pPr indent="-298450" lvl="1" marL="914400" rtl="0">
              <a:spcBef>
                <a:spcPts val="0"/>
              </a:spcBef>
              <a:buClr>
                <a:srgbClr val="F3F3F3"/>
              </a:buClr>
              <a:buSzPct val="100000"/>
              <a:buFont typeface="Arial"/>
              <a:buChar char="○"/>
            </a:pPr>
            <a:r>
              <a:rPr lang="en" sz="1100">
                <a:solidFill>
                  <a:srgbClr val="F3F3F3"/>
                </a:solidFill>
              </a:rPr>
              <a:t>Pass unit tests before released.</a:t>
            </a:r>
          </a:p>
          <a:p>
            <a:pPr indent="-298450" lvl="1" marL="914400" rtl="0">
              <a:spcBef>
                <a:spcPts val="0"/>
              </a:spcBef>
              <a:buClr>
                <a:srgbClr val="F3F3F3"/>
              </a:buClr>
              <a:buSzPct val="100000"/>
              <a:buFont typeface="Arial"/>
              <a:buChar char="○"/>
            </a:pPr>
            <a:r>
              <a:rPr lang="en" sz="1100">
                <a:solidFill>
                  <a:srgbClr val="F3F3F3"/>
                </a:solidFill>
              </a:rPr>
              <a:t>Tests are created when bug is found.</a:t>
            </a:r>
          </a:p>
          <a:p>
            <a:pPr lvl="0">
              <a:spcBef>
                <a:spcPts val="0"/>
              </a:spcBef>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7" name="Shape 97"/>
        <p:cNvGrpSpPr/>
        <p:nvPr/>
      </p:nvGrpSpPr>
      <p:grpSpPr>
        <a:xfrm>
          <a:off x="0" y="0"/>
          <a:ext cx="0" cy="0"/>
          <a:chOff x="0" y="0"/>
          <a:chExt cx="0" cy="0"/>
        </a:xfrm>
      </p:grpSpPr>
      <p:sp>
        <p:nvSpPr>
          <p:cNvPr id="98" name="Shape 98"/>
          <p:cNvSpPr txBox="1"/>
          <p:nvPr>
            <p:ph type="title"/>
          </p:nvPr>
        </p:nvSpPr>
        <p:spPr>
          <a:xfrm>
            <a:off x="387900" y="458025"/>
            <a:ext cx="8368200" cy="686100"/>
          </a:xfrm>
          <a:prstGeom prst="rect">
            <a:avLst/>
          </a:prstGeom>
        </p:spPr>
        <p:txBody>
          <a:bodyPr anchorCtr="0" anchor="b" bIns="91425" lIns="91425" rIns="91425" tIns="91425">
            <a:noAutofit/>
          </a:bodyPr>
          <a:lstStyle/>
          <a:p>
            <a:pPr lvl="0">
              <a:spcBef>
                <a:spcPts val="0"/>
              </a:spcBef>
              <a:buNone/>
            </a:pPr>
            <a:r>
              <a:t/>
            </a:r>
            <a:endParaRPr/>
          </a:p>
        </p:txBody>
      </p:sp>
      <p:sp>
        <p:nvSpPr>
          <p:cNvPr id="99" name="Shape 99"/>
          <p:cNvSpPr txBox="1"/>
          <p:nvPr>
            <p:ph idx="1" type="body"/>
          </p:nvPr>
        </p:nvSpPr>
        <p:spPr>
          <a:xfrm>
            <a:off x="387900" y="1489824"/>
            <a:ext cx="8368200" cy="3078900"/>
          </a:xfrm>
          <a:prstGeom prst="rect">
            <a:avLst/>
          </a:prstGeom>
        </p:spPr>
        <p:txBody>
          <a:bodyPr anchorCtr="0" anchor="t" bIns="91425" lIns="91425" rIns="91425" tIns="91425">
            <a:noAutofit/>
          </a:bodyPr>
          <a:lstStyle/>
          <a:p>
            <a:pPr lvl="0">
              <a:spcBef>
                <a:spcPts val="0"/>
              </a:spcBef>
              <a:buNone/>
            </a:pPr>
            <a:r>
              <a:t/>
            </a:r>
            <a:endParaRPr/>
          </a:p>
        </p:txBody>
      </p:sp>
      <p:pic>
        <p:nvPicPr>
          <p:cNvPr descr="Screenshot (56).png" id="100" name="Shape 100"/>
          <p:cNvPicPr preferRelativeResize="0"/>
          <p:nvPr/>
        </p:nvPicPr>
        <p:blipFill rotWithShape="1">
          <a:blip r:embed="rId3">
            <a:alphaModFix/>
          </a:blip>
          <a:srcRect b="5132" l="0" r="0" t="0"/>
          <a:stretch/>
        </p:blipFill>
        <p:spPr>
          <a:xfrm>
            <a:off x="0" y="0"/>
            <a:ext cx="9144000" cy="5143500"/>
          </a:xfrm>
          <a:prstGeom prst="rect">
            <a:avLst/>
          </a:prstGeom>
          <a:noFill/>
          <a:ln>
            <a:noFill/>
          </a:ln>
        </p:spPr>
      </p:pic>
      <p:sp>
        <p:nvSpPr>
          <p:cNvPr id="101" name="Shape 101"/>
          <p:cNvSpPr txBox="1"/>
          <p:nvPr/>
        </p:nvSpPr>
        <p:spPr>
          <a:xfrm>
            <a:off x="485550" y="3309075"/>
            <a:ext cx="5013600" cy="1545600"/>
          </a:xfrm>
          <a:prstGeom prst="rect">
            <a:avLst/>
          </a:prstGeom>
          <a:noFill/>
          <a:ln>
            <a:noFill/>
          </a:ln>
        </p:spPr>
        <p:txBody>
          <a:bodyPr anchorCtr="0" anchor="t" bIns="91425" lIns="91425" rIns="91425" tIns="91425">
            <a:noAutofit/>
          </a:bodyPr>
          <a:lstStyle/>
          <a:p>
            <a:pPr lvl="0">
              <a:spcBef>
                <a:spcPts val="0"/>
              </a:spcBef>
              <a:buNone/>
            </a:pPr>
            <a:r>
              <a:t/>
            </a:r>
            <a:endParaRPr/>
          </a:p>
        </p:txBody>
      </p:sp>
      <p:sp>
        <p:nvSpPr>
          <p:cNvPr id="102" name="Shape 102"/>
          <p:cNvSpPr txBox="1"/>
          <p:nvPr/>
        </p:nvSpPr>
        <p:spPr>
          <a:xfrm>
            <a:off x="212800" y="3062275"/>
            <a:ext cx="5779800" cy="1805400"/>
          </a:xfrm>
          <a:prstGeom prst="rect">
            <a:avLst/>
          </a:prstGeom>
          <a:noFill/>
          <a:ln>
            <a:noFill/>
          </a:ln>
        </p:spPr>
        <p:txBody>
          <a:bodyPr anchorCtr="0" anchor="t" bIns="91425" lIns="91425" rIns="91425" tIns="91425">
            <a:noAutofit/>
          </a:bodyPr>
          <a:lstStyle/>
          <a:p>
            <a:pPr lvl="0">
              <a:spcBef>
                <a:spcPts val="0"/>
              </a:spcBef>
              <a:buNone/>
            </a:pPr>
            <a:r>
              <a:rPr lang="en" sz="1800"/>
              <a:t>2 person working at one single computer at the same time, there are 2 rolls, navigator and observer, if it does well means less mistake was made and cost business less, one person learn from the other, then,  the roll switch. new ideas are encouraged and the code is produced.</a:t>
            </a: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06" name="Shape 106"/>
        <p:cNvGrpSpPr/>
        <p:nvPr/>
      </p:nvGrpSpPr>
      <p:grpSpPr>
        <a:xfrm>
          <a:off x="0" y="0"/>
          <a:ext cx="0" cy="0"/>
          <a:chOff x="0" y="0"/>
          <a:chExt cx="0" cy="0"/>
        </a:xfrm>
      </p:grpSpPr>
      <p:sp>
        <p:nvSpPr>
          <p:cNvPr id="107" name="Shape 107"/>
          <p:cNvSpPr txBox="1"/>
          <p:nvPr>
            <p:ph type="title"/>
          </p:nvPr>
        </p:nvSpPr>
        <p:spPr>
          <a:xfrm>
            <a:off x="387900" y="458025"/>
            <a:ext cx="8368200" cy="686100"/>
          </a:xfrm>
          <a:prstGeom prst="rect">
            <a:avLst/>
          </a:prstGeom>
        </p:spPr>
        <p:txBody>
          <a:bodyPr anchorCtr="0" anchor="b" bIns="91425" lIns="91425" rIns="91425" tIns="91425">
            <a:noAutofit/>
          </a:bodyPr>
          <a:lstStyle/>
          <a:p>
            <a:pPr lvl="0">
              <a:spcBef>
                <a:spcPts val="0"/>
              </a:spcBef>
              <a:buNone/>
            </a:pPr>
            <a:r>
              <a:rPr lang="en"/>
              <a:t>Pair Programming</a:t>
            </a:r>
          </a:p>
        </p:txBody>
      </p:sp>
      <p:sp>
        <p:nvSpPr>
          <p:cNvPr id="108" name="Shape 108"/>
          <p:cNvSpPr txBox="1"/>
          <p:nvPr>
            <p:ph idx="1" type="body"/>
          </p:nvPr>
        </p:nvSpPr>
        <p:spPr>
          <a:xfrm>
            <a:off x="387900" y="1363599"/>
            <a:ext cx="8368200" cy="1602600"/>
          </a:xfrm>
          <a:prstGeom prst="rect">
            <a:avLst/>
          </a:prstGeom>
        </p:spPr>
        <p:txBody>
          <a:bodyPr anchorCtr="0" anchor="t" bIns="91425" lIns="91425" rIns="91425" tIns="91425">
            <a:noAutofit/>
          </a:bodyPr>
          <a:lstStyle/>
          <a:p>
            <a:pPr indent="-228600" lvl="0" marL="457200" rtl="0">
              <a:spcBef>
                <a:spcPts val="0"/>
              </a:spcBef>
            </a:pPr>
            <a:r>
              <a:rPr lang="en"/>
              <a:t>This technique is where two programmers work together at one workstation. One, the driver, writes code while the other, the observer, reviews each line of code as it is typed</a:t>
            </a:r>
          </a:p>
          <a:p>
            <a:pPr indent="-228600" lvl="0" marL="457200">
              <a:spcBef>
                <a:spcPts val="0"/>
              </a:spcBef>
            </a:pPr>
            <a:r>
              <a:rPr lang="en"/>
              <a:t>The two programmers switch roles frequently</a:t>
            </a:r>
          </a:p>
        </p:txBody>
      </p:sp>
      <p:sp>
        <p:nvSpPr>
          <p:cNvPr id="109" name="Shape 109"/>
          <p:cNvSpPr txBox="1"/>
          <p:nvPr>
            <p:ph idx="1" type="body"/>
          </p:nvPr>
        </p:nvSpPr>
        <p:spPr>
          <a:xfrm>
            <a:off x="514125" y="2690450"/>
            <a:ext cx="3682800" cy="3078900"/>
          </a:xfrm>
          <a:prstGeom prst="rect">
            <a:avLst/>
          </a:prstGeom>
        </p:spPr>
        <p:txBody>
          <a:bodyPr anchorCtr="0" anchor="t" bIns="91425" lIns="91425" rIns="91425" tIns="91425">
            <a:noAutofit/>
          </a:bodyPr>
          <a:lstStyle/>
          <a:p>
            <a:pPr lvl="0" rtl="0">
              <a:spcBef>
                <a:spcPts val="0"/>
              </a:spcBef>
              <a:buNone/>
            </a:pPr>
            <a:r>
              <a:rPr lang="en" sz="1400"/>
              <a:t>Benefits</a:t>
            </a:r>
          </a:p>
          <a:p>
            <a:pPr indent="-317500" lvl="0" marL="457200" rtl="0">
              <a:spcBef>
                <a:spcPts val="0"/>
              </a:spcBef>
              <a:buSzPct val="100000"/>
            </a:pPr>
            <a:r>
              <a:rPr lang="en" sz="1400"/>
              <a:t>Economics</a:t>
            </a:r>
          </a:p>
          <a:p>
            <a:pPr indent="-317500" lvl="0" marL="457200" rtl="0">
              <a:spcBef>
                <a:spcPts val="0"/>
              </a:spcBef>
              <a:buSzPct val="100000"/>
            </a:pPr>
            <a:r>
              <a:rPr lang="en" sz="1400"/>
              <a:t>Satisfaction</a:t>
            </a:r>
          </a:p>
          <a:p>
            <a:pPr indent="-317500" lvl="0" marL="457200" rtl="0">
              <a:spcBef>
                <a:spcPts val="0"/>
              </a:spcBef>
              <a:buSzPct val="100000"/>
            </a:pPr>
            <a:r>
              <a:rPr lang="en" sz="1400"/>
              <a:t>Design Quality</a:t>
            </a:r>
          </a:p>
          <a:p>
            <a:pPr indent="-317500" lvl="0" marL="457200" rtl="0">
              <a:spcBef>
                <a:spcPts val="0"/>
              </a:spcBef>
              <a:buSzPct val="100000"/>
            </a:pPr>
            <a:r>
              <a:rPr lang="en" sz="1400"/>
              <a:t>Continuous Reviews</a:t>
            </a:r>
          </a:p>
          <a:p>
            <a:pPr indent="-317500" lvl="0" marL="457200" rtl="0">
              <a:spcBef>
                <a:spcPts val="0"/>
              </a:spcBef>
              <a:buSzPct val="100000"/>
            </a:pPr>
            <a:r>
              <a:rPr lang="en" sz="1400"/>
              <a:t>Learning</a:t>
            </a:r>
          </a:p>
          <a:p>
            <a:pPr indent="-317500" lvl="0" marL="457200" rtl="0">
              <a:spcBef>
                <a:spcPts val="0"/>
              </a:spcBef>
              <a:buSzPct val="100000"/>
            </a:pPr>
            <a:r>
              <a:rPr lang="en" sz="1400"/>
              <a:t>Team Building and Communication</a:t>
            </a:r>
          </a:p>
          <a:p>
            <a:pPr indent="-317500" lvl="0" marL="457200" rtl="0">
              <a:spcBef>
                <a:spcPts val="0"/>
              </a:spcBef>
              <a:buSzPct val="100000"/>
            </a:pPr>
            <a:r>
              <a:rPr lang="en" sz="1400"/>
              <a:t>Staff and Project Management</a:t>
            </a:r>
          </a:p>
        </p:txBody>
      </p:sp>
      <p:sp>
        <p:nvSpPr>
          <p:cNvPr id="110" name="Shape 110"/>
          <p:cNvSpPr txBox="1"/>
          <p:nvPr>
            <p:ph idx="1" type="body"/>
          </p:nvPr>
        </p:nvSpPr>
        <p:spPr>
          <a:xfrm>
            <a:off x="4894925" y="2690450"/>
            <a:ext cx="3682800" cy="3078900"/>
          </a:xfrm>
          <a:prstGeom prst="rect">
            <a:avLst/>
          </a:prstGeom>
        </p:spPr>
        <p:txBody>
          <a:bodyPr anchorCtr="0" anchor="t" bIns="91425" lIns="91425" rIns="91425" tIns="91425">
            <a:noAutofit/>
          </a:bodyPr>
          <a:lstStyle/>
          <a:p>
            <a:pPr lvl="0" rtl="0">
              <a:spcBef>
                <a:spcPts val="0"/>
              </a:spcBef>
              <a:buNone/>
            </a:pPr>
            <a:r>
              <a:rPr lang="en" sz="1400"/>
              <a:t>Weaknesses</a:t>
            </a:r>
          </a:p>
          <a:p>
            <a:pPr indent="-317500" lvl="0" marL="457200" rtl="0">
              <a:spcBef>
                <a:spcPts val="0"/>
              </a:spcBef>
              <a:buSzPct val="100000"/>
            </a:pPr>
            <a:r>
              <a:rPr lang="en" sz="1400"/>
              <a:t>Does not work for all programmers. </a:t>
            </a:r>
          </a:p>
          <a:p>
            <a:pPr indent="-317500" lvl="0" marL="457200" rtl="0">
              <a:spcBef>
                <a:spcPts val="0"/>
              </a:spcBef>
              <a:buSzPct val="100000"/>
            </a:pPr>
            <a:r>
              <a:rPr lang="en" sz="1400"/>
              <a:t>Not reasonable when distance is a factor.</a:t>
            </a:r>
          </a:p>
          <a:p>
            <a:pPr indent="-317500" lvl="0" marL="457200" rtl="0">
              <a:spcBef>
                <a:spcPts val="0"/>
              </a:spcBef>
              <a:buSzPct val="100000"/>
            </a:pPr>
            <a:r>
              <a:rPr lang="en" sz="1400"/>
              <a:t>Assumes lack of developer egos and high willingness to cooperate</a:t>
            </a:r>
          </a:p>
          <a:p>
            <a:pPr indent="-317500" lvl="0" marL="457200" rtl="0">
              <a:spcBef>
                <a:spcPts val="0"/>
              </a:spcBef>
              <a:buSzPct val="100000"/>
            </a:pPr>
            <a:r>
              <a:rPr lang="en" sz="1400"/>
              <a:t>Large developer skill gap can lead to many problems</a:t>
            </a: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4" name="Shape 114"/>
        <p:cNvGrpSpPr/>
        <p:nvPr/>
      </p:nvGrpSpPr>
      <p:grpSpPr>
        <a:xfrm>
          <a:off x="0" y="0"/>
          <a:ext cx="0" cy="0"/>
          <a:chOff x="0" y="0"/>
          <a:chExt cx="0" cy="0"/>
        </a:xfrm>
      </p:grpSpPr>
      <p:sp>
        <p:nvSpPr>
          <p:cNvPr id="115" name="Shape 115"/>
          <p:cNvSpPr txBox="1"/>
          <p:nvPr>
            <p:ph type="title"/>
          </p:nvPr>
        </p:nvSpPr>
        <p:spPr>
          <a:xfrm>
            <a:off x="387900" y="458025"/>
            <a:ext cx="8368200" cy="686100"/>
          </a:xfrm>
          <a:prstGeom prst="rect">
            <a:avLst/>
          </a:prstGeom>
        </p:spPr>
        <p:txBody>
          <a:bodyPr anchorCtr="0" anchor="b" bIns="91425" lIns="91425" rIns="91425" tIns="91425">
            <a:noAutofit/>
          </a:bodyPr>
          <a:lstStyle/>
          <a:p>
            <a:pPr lvl="0" rtl="0">
              <a:spcBef>
                <a:spcPts val="0"/>
              </a:spcBef>
              <a:buNone/>
            </a:pPr>
            <a:r>
              <a:rPr lang="en"/>
              <a:t>Stories and Test/Requirement-Driven Development</a:t>
            </a:r>
          </a:p>
        </p:txBody>
      </p:sp>
      <p:pic>
        <p:nvPicPr>
          <p:cNvPr id="116" name="Shape 116"/>
          <p:cNvPicPr preferRelativeResize="0"/>
          <p:nvPr/>
        </p:nvPicPr>
        <p:blipFill>
          <a:blip r:embed="rId3">
            <a:alphaModFix/>
          </a:blip>
          <a:stretch>
            <a:fillRect/>
          </a:stretch>
        </p:blipFill>
        <p:spPr>
          <a:xfrm>
            <a:off x="1652587" y="1261625"/>
            <a:ext cx="5838825" cy="35147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0" name="Shape 120"/>
        <p:cNvGrpSpPr/>
        <p:nvPr/>
      </p:nvGrpSpPr>
      <p:grpSpPr>
        <a:xfrm>
          <a:off x="0" y="0"/>
          <a:ext cx="0" cy="0"/>
          <a:chOff x="0" y="0"/>
          <a:chExt cx="0" cy="0"/>
        </a:xfrm>
      </p:grpSpPr>
      <p:sp>
        <p:nvSpPr>
          <p:cNvPr id="121" name="Shape 121"/>
          <p:cNvSpPr txBox="1"/>
          <p:nvPr>
            <p:ph type="title"/>
          </p:nvPr>
        </p:nvSpPr>
        <p:spPr>
          <a:xfrm>
            <a:off x="387900" y="458025"/>
            <a:ext cx="8368200" cy="686100"/>
          </a:xfrm>
          <a:prstGeom prst="rect">
            <a:avLst/>
          </a:prstGeom>
        </p:spPr>
        <p:txBody>
          <a:bodyPr anchorCtr="0" anchor="b" bIns="91425" lIns="91425" rIns="91425" tIns="91425">
            <a:noAutofit/>
          </a:bodyPr>
          <a:lstStyle/>
          <a:p>
            <a:pPr lvl="0">
              <a:spcBef>
                <a:spcPts val="0"/>
              </a:spcBef>
              <a:buNone/>
            </a:pPr>
            <a:r>
              <a:rPr lang="en"/>
              <a:t>Stories and Test/Requirement-Driven Development</a:t>
            </a:r>
          </a:p>
        </p:txBody>
      </p:sp>
      <p:sp>
        <p:nvSpPr>
          <p:cNvPr id="122" name="Shape 122"/>
          <p:cNvSpPr txBox="1"/>
          <p:nvPr>
            <p:ph idx="1" type="body"/>
          </p:nvPr>
        </p:nvSpPr>
        <p:spPr>
          <a:xfrm>
            <a:off x="387900" y="1489824"/>
            <a:ext cx="8368200" cy="3078900"/>
          </a:xfrm>
          <a:prstGeom prst="rect">
            <a:avLst/>
          </a:prstGeom>
        </p:spPr>
        <p:txBody>
          <a:bodyPr anchorCtr="0" anchor="t" bIns="91425" lIns="91425" rIns="91425" tIns="91425">
            <a:noAutofit/>
          </a:bodyPr>
          <a:lstStyle/>
          <a:p>
            <a:pPr indent="-228600" lvl="0" marL="457200" rtl="0">
              <a:spcBef>
                <a:spcPts val="0"/>
              </a:spcBef>
            </a:pPr>
            <a:r>
              <a:rPr lang="en"/>
              <a:t>Project requirements are laid out as stories that have test cases.</a:t>
            </a:r>
          </a:p>
          <a:p>
            <a:pPr indent="-228600" lvl="0" marL="457200" rtl="0">
              <a:spcBef>
                <a:spcPts val="0"/>
              </a:spcBef>
            </a:pPr>
            <a:r>
              <a:rPr lang="en"/>
              <a:t>A project is done in iterations.</a:t>
            </a:r>
          </a:p>
          <a:p>
            <a:pPr indent="-228600" lvl="0" marL="457200">
              <a:spcBef>
                <a:spcPts val="0"/>
              </a:spcBef>
            </a:pPr>
            <a:r>
              <a:rPr lang="en"/>
              <a:t>Acceptance tests are performed at the end of each iteration.</a:t>
            </a:r>
          </a:p>
        </p:txBody>
      </p:sp>
    </p:spTree>
  </p:cSld>
  <p:clrMapOvr>
    <a:masterClrMapping/>
  </p:clrMapOvr>
</p:sld>
</file>

<file path=ppt/theme/theme1.xml><?xml version="1.0" encoding="utf-8"?>
<a:theme xmlns:a="http://schemas.openxmlformats.org/drawingml/2006/main" xmlns:r="http://schemas.openxmlformats.org/officeDocument/2006/relationships" name="marina">
  <a:themeElements>
    <a:clrScheme name="Marina">
      <a:dk1>
        <a:srgbClr val="FFFFFF"/>
      </a:dk1>
      <a:lt1>
        <a:srgbClr val="00517C"/>
      </a:lt1>
      <a:dk2>
        <a:srgbClr val="004065"/>
      </a:dk2>
      <a:lt2>
        <a:srgbClr val="CFD8DC"/>
      </a:lt2>
      <a:accent1>
        <a:srgbClr val="0277BD"/>
      </a:accent1>
      <a:accent2>
        <a:srgbClr val="558B2F"/>
      </a:accent2>
      <a:accent3>
        <a:srgbClr val="009688"/>
      </a:accent3>
      <a:accent4>
        <a:srgbClr val="039BE5"/>
      </a:accent4>
      <a:accent5>
        <a:srgbClr val="8BC34A"/>
      </a:accent5>
      <a:accent6>
        <a:srgbClr val="FFEB38"/>
      </a:accent6>
      <a:hlink>
        <a:srgbClr val="8BC34A"/>
      </a:hlink>
      <a:folHlink>
        <a:srgbClr val="8BC3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